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8229600" cx="14630400"/>
  <p:notesSz cx="8229600" cy="14630400"/>
  <p:embeddedFontLst>
    <p:embeddedFont>
      <p:font typeface="Nunito SemiBold"/>
      <p:regular r:id="rId56"/>
      <p:bold r:id="rId57"/>
      <p:italic r:id="rId58"/>
      <p:boldItalic r:id="rId59"/>
    </p:embeddedFont>
    <p:embeddedFont>
      <p:font typeface="Nunito"/>
      <p:regular r:id="rId60"/>
      <p:bold r:id="rId61"/>
      <p:italic r:id="rId62"/>
      <p:boldItalic r:id="rId63"/>
    </p:embeddedFont>
    <p:embeddedFont>
      <p:font typeface="Nobile"/>
      <p:regular r:id="rId64"/>
      <p:bold r:id="rId65"/>
      <p:italic r:id="rId66"/>
      <p:boldItalic r:id="rId67"/>
    </p:embeddedFont>
    <p:embeddedFont>
      <p:font typeface="Nunito ExtraBold"/>
      <p:bold r:id="rId68"/>
      <p:boldItalic r:id="rId69"/>
    </p:embeddedFont>
    <p:embeddedFont>
      <p:font typeface="PT Sans"/>
      <p:regular r:id="rId70"/>
      <p:bold r:id="rId71"/>
      <p:italic r:id="rId72"/>
      <p:boldItalic r:id="rId73"/>
    </p:embeddedFont>
    <p:embeddedFont>
      <p:font typeface="Playfair Display SemiBold"/>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itWqPDVY2c7rD3cAys1Cxqb+z0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TSans-boldItalic.fntdata"/><Relationship Id="rId72" Type="http://schemas.openxmlformats.org/officeDocument/2006/relationships/font" Target="fonts/PTSans-italic.fntdata"/><Relationship Id="rId31" Type="http://schemas.openxmlformats.org/officeDocument/2006/relationships/slide" Target="slides/slide26.xml"/><Relationship Id="rId75" Type="http://schemas.openxmlformats.org/officeDocument/2006/relationships/font" Target="fonts/PlayfairDisplaySemiBold-bold.fntdata"/><Relationship Id="rId30" Type="http://schemas.openxmlformats.org/officeDocument/2006/relationships/slide" Target="slides/slide25.xml"/><Relationship Id="rId74" Type="http://schemas.openxmlformats.org/officeDocument/2006/relationships/font" Target="fonts/PlayfairDisplaySemiBold-regular.fntdata"/><Relationship Id="rId33" Type="http://schemas.openxmlformats.org/officeDocument/2006/relationships/slide" Target="slides/slide28.xml"/><Relationship Id="rId77" Type="http://schemas.openxmlformats.org/officeDocument/2006/relationships/font" Target="fonts/PlayfairDisplaySemiBold-boldItalic.fntdata"/><Relationship Id="rId32" Type="http://schemas.openxmlformats.org/officeDocument/2006/relationships/slide" Target="slides/slide27.xml"/><Relationship Id="rId76" Type="http://schemas.openxmlformats.org/officeDocument/2006/relationships/font" Target="fonts/PlayfairDisplaySemiBold-italic.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PTSans-bold.fntdata"/><Relationship Id="rId70" Type="http://schemas.openxmlformats.org/officeDocument/2006/relationships/font" Target="fonts/PT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italic.fntdata"/><Relationship Id="rId61" Type="http://schemas.openxmlformats.org/officeDocument/2006/relationships/font" Target="fonts/Nunito-bold.fntdata"/><Relationship Id="rId20" Type="http://schemas.openxmlformats.org/officeDocument/2006/relationships/slide" Target="slides/slide15.xml"/><Relationship Id="rId64" Type="http://schemas.openxmlformats.org/officeDocument/2006/relationships/font" Target="fonts/Nobile-regular.fntdata"/><Relationship Id="rId63" Type="http://schemas.openxmlformats.org/officeDocument/2006/relationships/font" Target="fonts/Nunito-boldItalic.fntdata"/><Relationship Id="rId22" Type="http://schemas.openxmlformats.org/officeDocument/2006/relationships/slide" Target="slides/slide17.xml"/><Relationship Id="rId66" Type="http://schemas.openxmlformats.org/officeDocument/2006/relationships/font" Target="fonts/Nobile-italic.fntdata"/><Relationship Id="rId21" Type="http://schemas.openxmlformats.org/officeDocument/2006/relationships/slide" Target="slides/slide16.xml"/><Relationship Id="rId65" Type="http://schemas.openxmlformats.org/officeDocument/2006/relationships/font" Target="fonts/Nobile-bold.fntdata"/><Relationship Id="rId24" Type="http://schemas.openxmlformats.org/officeDocument/2006/relationships/slide" Target="slides/slide19.xml"/><Relationship Id="rId68" Type="http://schemas.openxmlformats.org/officeDocument/2006/relationships/font" Target="fonts/NunitoExtraBold-bold.fntdata"/><Relationship Id="rId23" Type="http://schemas.openxmlformats.org/officeDocument/2006/relationships/slide" Target="slides/slide18.xml"/><Relationship Id="rId67" Type="http://schemas.openxmlformats.org/officeDocument/2006/relationships/font" Target="fonts/Nobile-boldItalic.fntdata"/><Relationship Id="rId60" Type="http://schemas.openxmlformats.org/officeDocument/2006/relationships/font" Target="fonts/Nuni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Extra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NunitoSemiBold-bold.fntdata"/><Relationship Id="rId12" Type="http://schemas.openxmlformats.org/officeDocument/2006/relationships/slide" Target="slides/slide7.xml"/><Relationship Id="rId56" Type="http://schemas.openxmlformats.org/officeDocument/2006/relationships/font" Target="fonts/NunitoSemiBold-regular.fntdata"/><Relationship Id="rId15" Type="http://schemas.openxmlformats.org/officeDocument/2006/relationships/slide" Target="slides/slide10.xml"/><Relationship Id="rId59" Type="http://schemas.openxmlformats.org/officeDocument/2006/relationships/font" Target="fonts/NunitoSemiBold-boldItalic.fntdata"/><Relationship Id="rId14" Type="http://schemas.openxmlformats.org/officeDocument/2006/relationships/slide" Target="slides/slide9.xml"/><Relationship Id="rId58" Type="http://schemas.openxmlformats.org/officeDocument/2006/relationships/font" Target="fonts/Nunito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e8f556eec_1_27: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30e8f556eec_1_27: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0ec53de639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30ec53de639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30ec53de639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e8f556eec_1_753: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30e8f556eec_1_753: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e8f556eec_1_124: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30e8f556eec_1_124: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0e8f556eec_1_133: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30e8f556eec_1_133: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e8f556eec_1_142: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30e8f556eec_1_142: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0e8f556eec_1_5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30e8f556eec_1_5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30e8f556eec_1_5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e8f556eec_1_232: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30e8f556eec_1_232: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0e8f556eec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30e8f556eec_0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30e8f556eec_0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e8f556eec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30e8f556eec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30e8f556eec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e83d583c3_0_338: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30e83d583c3_0_338: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0e83d583c3_0_343: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0e83d583c3_0_343: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e8f556eec_1_534: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30e8f556eec_1_534: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e83d583c3_0_350: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30e83d583c3_0_350: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e83d583c3_0_355: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30e83d583c3_0_355: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0e83d583c3_0_360: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30e83d583c3_0_360: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0e8f556eec_1_541: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30e8f556eec_1_541: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0e8f556eec_4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30e8f556eec_4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g30e8f556eec_4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0e8f556eec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30e8f556eec_0_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30e8f556eec_0_2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0e83d583c3_0_403: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30e83d583c3_0_403: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0e83d583c3_0_415: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30e83d583c3_0_415: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e83d583c3_0_420: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30e83d583c3_0_420: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0e8f556eec_4_0: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30e8f556eec_4_0: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0e8f556ee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30e8f556ee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30e8f556ee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0e8f556ee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30e8f556ee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30e8f556eec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0e8f556eec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30e8f556eec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30e8f556eec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0e8f556eec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30e8f556eec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30e8f556eec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0e8f556eec_1_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30e8f556eec_1_5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30e8f556eec_1_5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0e8f556eec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30e8f556eec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30e8f556eec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e83d583c3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30e83d583c3_0_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g30e83d583c3_0_1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0e83d583c3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30e83d583c3_0_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g30e83d583c3_0_1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e83d583c3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g30e83d583c3_0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g30e83d583c3_0_1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0e83d583c3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30e83d583c3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g30e83d583c3_0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0e83d583c3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30e83d583c3_0_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g30e83d583c3_0_2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0e83d583c3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30e83d583c3_0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g30e83d583c3_0_2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0e83d583c3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30e83d583c3_0_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g30e83d583c3_0_2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0e8f556eec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30e8f556eec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g30e8f556eec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0e8f556eec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g30e8f556eec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9" name="Google Shape;649;g30e8f556eec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0e8f556eec_1_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30e8f556eec_1_6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g30e8f556eec_1_6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0e8f556eec_1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30e8f556eec_1_6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30e8f556eec_1_6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0e8f556eec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g30e8f556eec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g30e8f556eec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e8f556eec_1_0: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30e8f556eec_1_0: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e8f556eec_1_9: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30e8f556eec_1_9: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e8f556eec_1_18:notes"/>
          <p:cNvSpPr txBox="1"/>
          <p:nvPr>
            <p:ph idx="1" type="body"/>
          </p:nvPr>
        </p:nvSpPr>
        <p:spPr>
          <a:xfrm>
            <a:off x="822960" y="6949440"/>
            <a:ext cx="6583800" cy="65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30e8f556eec_1_18: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14"/>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 name="Google Shape;13;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21"/>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9" name="Google Shape;49;p2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3F6FA"/>
        </a:solidFill>
      </p:bgPr>
    </p:bg>
    <p:spTree>
      <p:nvGrpSpPr>
        <p:cNvPr id="51" name="Shape 51"/>
        <p:cNvGrpSpPr/>
        <p:nvPr/>
      </p:nvGrpSpPr>
      <p:grpSpPr>
        <a:xfrm>
          <a:off x="0" y="0"/>
          <a:ext cx="0" cy="0"/>
          <a:chOff x="0" y="0"/>
          <a:chExt cx="0" cy="0"/>
        </a:xfrm>
      </p:grpSpPr>
      <p:sp>
        <p:nvSpPr>
          <p:cNvPr id="52" name="Google Shape;52;g30e8f556eec_1_110"/>
          <p:cNvSpPr txBox="1"/>
          <p:nvPr>
            <p:ph idx="10" type="dt"/>
          </p:nvPr>
        </p:nvSpPr>
        <p:spPr>
          <a:xfrm>
            <a:off x="365760" y="5085080"/>
            <a:ext cx="1707000" cy="292200"/>
          </a:xfrm>
          <a:prstGeom prst="rect">
            <a:avLst/>
          </a:prstGeom>
          <a:noFill/>
          <a:ln>
            <a:noFill/>
          </a:ln>
        </p:spPr>
        <p:txBody>
          <a:bodyPr anchorCtr="0" anchor="ctr" bIns="36550" lIns="73150" spcFirstLastPara="1" rIns="73150" wrap="square" tIns="3655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3" name="Google Shape;53;g30e8f556eec_1_110"/>
          <p:cNvSpPr txBox="1"/>
          <p:nvPr>
            <p:ph idx="11" type="ftr"/>
          </p:nvPr>
        </p:nvSpPr>
        <p:spPr>
          <a:xfrm>
            <a:off x="2499360" y="5085080"/>
            <a:ext cx="2316600" cy="292200"/>
          </a:xfrm>
          <a:prstGeom prst="rect">
            <a:avLst/>
          </a:prstGeom>
          <a:noFill/>
          <a:ln>
            <a:noFill/>
          </a:ln>
        </p:spPr>
        <p:txBody>
          <a:bodyPr anchorCtr="0" anchor="ctr" bIns="36550" lIns="73150" spcFirstLastPara="1" rIns="73150" wrap="square" tIns="36550">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g30e8f556eec_1_110"/>
          <p:cNvSpPr txBox="1"/>
          <p:nvPr>
            <p:ph idx="12" type="sldNum"/>
          </p:nvPr>
        </p:nvSpPr>
        <p:spPr>
          <a:xfrm>
            <a:off x="5242560" y="5085080"/>
            <a:ext cx="1707000" cy="292200"/>
          </a:xfrm>
          <a:prstGeom prst="rect">
            <a:avLst/>
          </a:prstGeom>
          <a:noFill/>
          <a:ln>
            <a:noFill/>
          </a:ln>
        </p:spPr>
        <p:txBody>
          <a:bodyPr anchorCtr="0" anchor="ctr" bIns="36550" lIns="73150" spcFirstLastPara="1" rIns="73150" wrap="square" tIns="3655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56" name="Shape 56"/>
        <p:cNvGrpSpPr/>
        <p:nvPr/>
      </p:nvGrpSpPr>
      <p:grpSpPr>
        <a:xfrm>
          <a:off x="0" y="0"/>
          <a:ext cx="0" cy="0"/>
          <a:chOff x="0" y="0"/>
          <a:chExt cx="0" cy="0"/>
        </a:xfrm>
      </p:grpSpPr>
      <p:pic>
        <p:nvPicPr>
          <p:cNvPr descr="preencoded.png" id="57" name="Google Shape;57;g30e83d583c3_0_27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8" name="Google Shape;58;g30e83d583c3_0_277"/>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9" name="Google Shape;59;g30e83d583c3_0_277">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60" name="Shape 60"/>
        <p:cNvGrpSpPr/>
        <p:nvPr/>
      </p:nvGrpSpPr>
      <p:grpSpPr>
        <a:xfrm>
          <a:off x="0" y="0"/>
          <a:ext cx="0" cy="0"/>
          <a:chOff x="0" y="0"/>
          <a:chExt cx="0" cy="0"/>
        </a:xfrm>
      </p:grpSpPr>
      <p:pic>
        <p:nvPicPr>
          <p:cNvPr descr="preencoded.png" id="61" name="Google Shape;61;g30e83d583c3_0_26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2" name="Google Shape;62;g30e83d583c3_0_269"/>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3" name="Google Shape;63;g30e83d583c3_0_269">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64" name="Shape 64"/>
        <p:cNvGrpSpPr/>
        <p:nvPr/>
      </p:nvGrpSpPr>
      <p:grpSpPr>
        <a:xfrm>
          <a:off x="0" y="0"/>
          <a:ext cx="0" cy="0"/>
          <a:chOff x="0" y="0"/>
          <a:chExt cx="0" cy="0"/>
        </a:xfrm>
      </p:grpSpPr>
      <p:pic>
        <p:nvPicPr>
          <p:cNvPr descr="preencoded.png" id="65" name="Google Shape;65;g30e83d583c3_0_27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6" name="Google Shape;66;g30e83d583c3_0_273"/>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7" name="Google Shape;67;g30e83d583c3_0_273">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68" name="Shape 68"/>
        <p:cNvGrpSpPr/>
        <p:nvPr/>
      </p:nvGrpSpPr>
      <p:grpSpPr>
        <a:xfrm>
          <a:off x="0" y="0"/>
          <a:ext cx="0" cy="0"/>
          <a:chOff x="0" y="0"/>
          <a:chExt cx="0" cy="0"/>
        </a:xfrm>
      </p:grpSpPr>
      <p:pic>
        <p:nvPicPr>
          <p:cNvPr descr="preencoded.png" id="69" name="Google Shape;69;g30e83d583c3_0_28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0" name="Google Shape;70;g30e83d583c3_0_281"/>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1" name="Google Shape;71;g30e83d583c3_0_281">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72" name="Shape 72"/>
        <p:cNvGrpSpPr/>
        <p:nvPr/>
      </p:nvGrpSpPr>
      <p:grpSpPr>
        <a:xfrm>
          <a:off x="0" y="0"/>
          <a:ext cx="0" cy="0"/>
          <a:chOff x="0" y="0"/>
          <a:chExt cx="0" cy="0"/>
        </a:xfrm>
      </p:grpSpPr>
      <p:pic>
        <p:nvPicPr>
          <p:cNvPr descr="preencoded.png" id="73" name="Google Shape;73;g30e83d583c3_0_28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4" name="Google Shape;74;g30e83d583c3_0_285"/>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5" name="Google Shape;75;g30e83d583c3_0_285">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76" name="Shape 76"/>
        <p:cNvGrpSpPr/>
        <p:nvPr/>
      </p:nvGrpSpPr>
      <p:grpSpPr>
        <a:xfrm>
          <a:off x="0" y="0"/>
          <a:ext cx="0" cy="0"/>
          <a:chOff x="0" y="0"/>
          <a:chExt cx="0" cy="0"/>
        </a:xfrm>
      </p:grpSpPr>
      <p:pic>
        <p:nvPicPr>
          <p:cNvPr descr="preencoded.png" id="77" name="Google Shape;77;g30e83d583c3_0_28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8" name="Google Shape;78;g30e83d583c3_0_289"/>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9" name="Google Shape;79;g30e83d583c3_0_289">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80" name="Shape 80"/>
        <p:cNvGrpSpPr/>
        <p:nvPr/>
      </p:nvGrpSpPr>
      <p:grpSpPr>
        <a:xfrm>
          <a:off x="0" y="0"/>
          <a:ext cx="0" cy="0"/>
          <a:chOff x="0" y="0"/>
          <a:chExt cx="0" cy="0"/>
        </a:xfrm>
      </p:grpSpPr>
      <p:pic>
        <p:nvPicPr>
          <p:cNvPr descr="preencoded.png" id="81" name="Google Shape;81;g30e83d583c3_0_29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2" name="Google Shape;82;g30e83d583c3_0_293"/>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3" name="Google Shape;83;g30e83d583c3_0_293">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12"/>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 name="Google Shape;17;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84" name="Shape 84"/>
        <p:cNvGrpSpPr/>
        <p:nvPr/>
      </p:nvGrpSpPr>
      <p:grpSpPr>
        <a:xfrm>
          <a:off x="0" y="0"/>
          <a:ext cx="0" cy="0"/>
          <a:chOff x="0" y="0"/>
          <a:chExt cx="0" cy="0"/>
        </a:xfrm>
      </p:grpSpPr>
      <p:pic>
        <p:nvPicPr>
          <p:cNvPr descr="preencoded.png" id="85" name="Google Shape;85;g30e83d583c3_0_29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6" name="Google Shape;86;g30e83d583c3_0_297"/>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7" name="Google Shape;87;g30e83d583c3_0_297">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88" name="Shape 8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3F6FA"/>
        </a:solidFill>
      </p:bgPr>
    </p:bg>
    <p:spTree>
      <p:nvGrpSpPr>
        <p:cNvPr id="89" name="Shape 89"/>
        <p:cNvGrpSpPr/>
        <p:nvPr/>
      </p:nvGrpSpPr>
      <p:grpSpPr>
        <a:xfrm>
          <a:off x="0" y="0"/>
          <a:ext cx="0" cy="0"/>
          <a:chOff x="0" y="0"/>
          <a:chExt cx="0" cy="0"/>
        </a:xfrm>
      </p:grpSpPr>
      <p:sp>
        <p:nvSpPr>
          <p:cNvPr id="90" name="Google Shape;90;g30e83d583c3_0_500"/>
          <p:cNvSpPr txBox="1"/>
          <p:nvPr>
            <p:ph idx="10" type="dt"/>
          </p:nvPr>
        </p:nvSpPr>
        <p:spPr>
          <a:xfrm>
            <a:off x="365760" y="5085080"/>
            <a:ext cx="1707000" cy="292200"/>
          </a:xfrm>
          <a:prstGeom prst="rect">
            <a:avLst/>
          </a:prstGeom>
          <a:noFill/>
          <a:ln>
            <a:noFill/>
          </a:ln>
        </p:spPr>
        <p:txBody>
          <a:bodyPr anchorCtr="0" anchor="ctr" bIns="36550" lIns="73150" spcFirstLastPara="1" rIns="73150" wrap="square" tIns="3655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1" name="Google Shape;91;g30e83d583c3_0_500"/>
          <p:cNvSpPr txBox="1"/>
          <p:nvPr>
            <p:ph idx="11" type="ftr"/>
          </p:nvPr>
        </p:nvSpPr>
        <p:spPr>
          <a:xfrm>
            <a:off x="2499360" y="5085080"/>
            <a:ext cx="2316600" cy="292200"/>
          </a:xfrm>
          <a:prstGeom prst="rect">
            <a:avLst/>
          </a:prstGeom>
          <a:noFill/>
          <a:ln>
            <a:noFill/>
          </a:ln>
        </p:spPr>
        <p:txBody>
          <a:bodyPr anchorCtr="0" anchor="ctr" bIns="36550" lIns="73150" spcFirstLastPara="1" rIns="73150" wrap="square" tIns="36550">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2" name="Google Shape;92;g30e83d583c3_0_500"/>
          <p:cNvSpPr txBox="1"/>
          <p:nvPr>
            <p:ph idx="12" type="sldNum"/>
          </p:nvPr>
        </p:nvSpPr>
        <p:spPr>
          <a:xfrm>
            <a:off x="5242560" y="5085080"/>
            <a:ext cx="1707000" cy="292200"/>
          </a:xfrm>
          <a:prstGeom prst="rect">
            <a:avLst/>
          </a:prstGeom>
          <a:noFill/>
          <a:ln>
            <a:noFill/>
          </a:ln>
        </p:spPr>
        <p:txBody>
          <a:bodyPr anchorCtr="0" anchor="ctr" bIns="36550" lIns="73150" spcFirstLastPara="1" rIns="73150" wrap="square" tIns="3655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93" name="Shape 93"/>
        <p:cNvGrpSpPr/>
        <p:nvPr/>
      </p:nvGrpSpPr>
      <p:grpSpPr>
        <a:xfrm>
          <a:off x="0" y="0"/>
          <a:ext cx="0" cy="0"/>
          <a:chOff x="0" y="0"/>
          <a:chExt cx="0" cy="0"/>
        </a:xfrm>
      </p:grpSpPr>
      <p:pic>
        <p:nvPicPr>
          <p:cNvPr descr="preencoded.png" id="94" name="Google Shape;94;g30e8f556eec_0_22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95" name="Google Shape;95;g30e8f556eec_0_222"/>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6" name="Google Shape;96;g30e8f556eec_0_222">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97" name="Shape 97"/>
        <p:cNvGrpSpPr/>
        <p:nvPr/>
      </p:nvGrpSpPr>
      <p:grpSpPr>
        <a:xfrm>
          <a:off x="0" y="0"/>
          <a:ext cx="0" cy="0"/>
          <a:chOff x="0" y="0"/>
          <a:chExt cx="0" cy="0"/>
        </a:xfrm>
      </p:grpSpPr>
      <p:pic>
        <p:nvPicPr>
          <p:cNvPr descr="preencoded.png" id="98" name="Google Shape;98;g30e8f556eec_0_22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99" name="Google Shape;99;g30e8f556eec_0_226"/>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00" name="Google Shape;100;g30e8f556eec_0_226">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g30e8f556eec_1_497"/>
          <p:cNvSpPr txBox="1"/>
          <p:nvPr>
            <p:ph type="title"/>
          </p:nvPr>
        </p:nvSpPr>
        <p:spPr>
          <a:xfrm>
            <a:off x="365760" y="219710"/>
            <a:ext cx="6583800" cy="914400"/>
          </a:xfrm>
          <a:prstGeom prst="rect">
            <a:avLst/>
          </a:prstGeom>
          <a:noFill/>
          <a:ln>
            <a:noFill/>
          </a:ln>
        </p:spPr>
        <p:txBody>
          <a:bodyPr anchorCtr="0" anchor="ctr" bIns="36550" lIns="73150" spcFirstLastPara="1" rIns="73150" wrap="square" tIns="36550">
            <a:normAutofit/>
          </a:bodyPr>
          <a:lstStyle>
            <a:lvl1pPr lvl="0" marR="0" rtl="0" algn="ctr">
              <a:lnSpc>
                <a:spcPct val="100000"/>
              </a:lnSpc>
              <a:spcBef>
                <a:spcPts val="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3" name="Google Shape;103;g30e8f556eec_1_497"/>
          <p:cNvSpPr txBox="1"/>
          <p:nvPr>
            <p:ph idx="1" type="body"/>
          </p:nvPr>
        </p:nvSpPr>
        <p:spPr>
          <a:xfrm>
            <a:off x="365760" y="1280160"/>
            <a:ext cx="6583800" cy="3621000"/>
          </a:xfrm>
          <a:prstGeom prst="rect">
            <a:avLst/>
          </a:prstGeom>
          <a:noFill/>
          <a:ln>
            <a:noFill/>
          </a:ln>
        </p:spPr>
        <p:txBody>
          <a:bodyPr anchorCtr="0" anchor="t" bIns="36550" lIns="73150" spcFirstLastPara="1" rIns="73150" wrap="square" tIns="36550">
            <a:normAutofit/>
          </a:bodyPr>
          <a:lstStyle>
            <a:lvl1pPr indent="-317500" lvl="0" marL="457200" marR="0" rtl="0" algn="l">
              <a:lnSpc>
                <a:spcPct val="100000"/>
              </a:lnSpc>
              <a:spcBef>
                <a:spcPts val="3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3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3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3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3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3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3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3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9pPr>
          </a:lstStyle>
          <a:p/>
        </p:txBody>
      </p:sp>
      <p:sp>
        <p:nvSpPr>
          <p:cNvPr id="104" name="Google Shape;104;g30e8f556eec_1_497"/>
          <p:cNvSpPr txBox="1"/>
          <p:nvPr>
            <p:ph idx="10" type="dt"/>
          </p:nvPr>
        </p:nvSpPr>
        <p:spPr>
          <a:xfrm>
            <a:off x="365760" y="5085080"/>
            <a:ext cx="1707000" cy="292200"/>
          </a:xfrm>
          <a:prstGeom prst="rect">
            <a:avLst/>
          </a:prstGeom>
          <a:noFill/>
          <a:ln>
            <a:noFill/>
          </a:ln>
        </p:spPr>
        <p:txBody>
          <a:bodyPr anchorCtr="0" anchor="ctr" bIns="36550" lIns="73150" spcFirstLastPara="1" rIns="73150" wrap="square" tIns="3655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5" name="Google Shape;105;g30e8f556eec_1_497"/>
          <p:cNvSpPr txBox="1"/>
          <p:nvPr>
            <p:ph idx="11" type="ftr"/>
          </p:nvPr>
        </p:nvSpPr>
        <p:spPr>
          <a:xfrm>
            <a:off x="2499360" y="5085080"/>
            <a:ext cx="2316600" cy="292200"/>
          </a:xfrm>
          <a:prstGeom prst="rect">
            <a:avLst/>
          </a:prstGeom>
          <a:noFill/>
          <a:ln>
            <a:noFill/>
          </a:ln>
        </p:spPr>
        <p:txBody>
          <a:bodyPr anchorCtr="0" anchor="ctr" bIns="36550" lIns="73150" spcFirstLastPara="1" rIns="73150" wrap="square" tIns="36550">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6" name="Google Shape;106;g30e8f556eec_1_497"/>
          <p:cNvSpPr txBox="1"/>
          <p:nvPr>
            <p:ph idx="12" type="sldNum"/>
          </p:nvPr>
        </p:nvSpPr>
        <p:spPr>
          <a:xfrm>
            <a:off x="5242560" y="5085080"/>
            <a:ext cx="1707000" cy="292200"/>
          </a:xfrm>
          <a:prstGeom prst="rect">
            <a:avLst/>
          </a:prstGeom>
          <a:noFill/>
          <a:ln>
            <a:noFill/>
          </a:ln>
        </p:spPr>
        <p:txBody>
          <a:bodyPr anchorCtr="0" anchor="ctr" bIns="36550" lIns="73150" spcFirstLastPara="1" rIns="73150" wrap="square" tIns="3655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13"/>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 name="Google Shape;21;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15"/>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5" name="Google Shape;25;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16"/>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 name="Google Shape;29;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17"/>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3" name="Google Shape;33;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18"/>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7" name="Google Shape;37;p1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19"/>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1" name="Google Shape;41;p1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20"/>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5" name="Google Shape;45;p2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6.jpg"/><Relationship Id="rId4" Type="http://schemas.openxmlformats.org/officeDocument/2006/relationships/image" Target="../media/image41.jpg"/><Relationship Id="rId5" Type="http://schemas.openxmlformats.org/officeDocument/2006/relationships/image" Target="../media/image31.jpg"/><Relationship Id="rId6" Type="http://schemas.openxmlformats.org/officeDocument/2006/relationships/image" Target="../media/image45.jpg"/><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jpg"/><Relationship Id="rId4" Type="http://schemas.openxmlformats.org/officeDocument/2006/relationships/image" Target="../media/image40.jpg"/><Relationship Id="rId9" Type="http://schemas.openxmlformats.org/officeDocument/2006/relationships/image" Target="../media/image47.png"/><Relationship Id="rId5" Type="http://schemas.openxmlformats.org/officeDocument/2006/relationships/image" Target="../media/image26.jpg"/><Relationship Id="rId6" Type="http://schemas.openxmlformats.org/officeDocument/2006/relationships/image" Target="../media/image27.jpg"/><Relationship Id="rId7" Type="http://schemas.openxmlformats.org/officeDocument/2006/relationships/image" Target="../media/image17.jpg"/><Relationship Id="rId8" Type="http://schemas.openxmlformats.org/officeDocument/2006/relationships/image" Target="../media/image6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0.jpg"/><Relationship Id="rId4" Type="http://schemas.openxmlformats.org/officeDocument/2006/relationships/image" Target="../media/image24.jpg"/><Relationship Id="rId5" Type="http://schemas.openxmlformats.org/officeDocument/2006/relationships/image" Target="../media/image23.jpg"/><Relationship Id="rId6" Type="http://schemas.openxmlformats.org/officeDocument/2006/relationships/image" Target="../media/image29.jpg"/><Relationship Id="rId7" Type="http://schemas.openxmlformats.org/officeDocument/2006/relationships/image" Target="../media/image7.png"/><Relationship Id="rId8" Type="http://schemas.openxmlformats.org/officeDocument/2006/relationships/image" Target="../media/image4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9.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21.jp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5.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79.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4.jp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6.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0.jpg"/><Relationship Id="rId4" Type="http://schemas.openxmlformats.org/officeDocument/2006/relationships/image" Target="../media/image75.png"/><Relationship Id="rId5" Type="http://schemas.openxmlformats.org/officeDocument/2006/relationships/image" Target="../media/image71.png"/><Relationship Id="rId6" Type="http://schemas.openxmlformats.org/officeDocument/2006/relationships/image" Target="../media/image74.jpg"/><Relationship Id="rId7"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80.jp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72.png"/><Relationship Id="rId6" Type="http://schemas.openxmlformats.org/officeDocument/2006/relationships/image" Target="../media/image68.png"/><Relationship Id="rId7"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10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91.png"/><Relationship Id="rId5" Type="http://schemas.openxmlformats.org/officeDocument/2006/relationships/image" Target="../media/image86.png"/><Relationship Id="rId6"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94.png"/><Relationship Id="rId5" Type="http://schemas.openxmlformats.org/officeDocument/2006/relationships/image" Target="../media/image92.png"/><Relationship Id="rId6" Type="http://schemas.openxmlformats.org/officeDocument/2006/relationships/image" Target="../media/image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06.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97.png"/><Relationship Id="rId4" Type="http://schemas.openxmlformats.org/officeDocument/2006/relationships/image" Target="../media/image82.png"/><Relationship Id="rId5" Type="http://schemas.openxmlformats.org/officeDocument/2006/relationships/image" Target="../media/image100.png"/><Relationship Id="rId6"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99.jp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87.png"/><Relationship Id="rId4"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93.png"/><Relationship Id="rId7" Type="http://schemas.openxmlformats.org/officeDocument/2006/relationships/image" Target="../media/image7.png"/><Relationship Id="rId8" Type="http://schemas.openxmlformats.org/officeDocument/2006/relationships/image" Target="../media/image8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01.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105.png"/><Relationship Id="rId5"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103.png"/><Relationship Id="rId5"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20.jpg"/><Relationship Id="rId5" Type="http://schemas.openxmlformats.org/officeDocument/2006/relationships/image" Target="../media/image16.jpg"/><Relationship Id="rId6" Type="http://schemas.openxmlformats.org/officeDocument/2006/relationships/image" Target="../media/image35.jpg"/><Relationship Id="rId7" Type="http://schemas.openxmlformats.org/officeDocument/2006/relationships/image" Target="../media/image25.jp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40.jpg"/><Relationship Id="rId5" Type="http://schemas.openxmlformats.org/officeDocument/2006/relationships/image" Target="../media/image26.jpg"/><Relationship Id="rId6" Type="http://schemas.openxmlformats.org/officeDocument/2006/relationships/image" Target="../media/image27.jpg"/><Relationship Id="rId7" Type="http://schemas.openxmlformats.org/officeDocument/2006/relationships/image" Target="../media/image17.jp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50.jpg"/><Relationship Id="rId5" Type="http://schemas.openxmlformats.org/officeDocument/2006/relationships/image" Target="../media/image24.jpg"/><Relationship Id="rId6" Type="http://schemas.openxmlformats.org/officeDocument/2006/relationships/image" Target="../media/image23.jpg"/><Relationship Id="rId7" Type="http://schemas.openxmlformats.org/officeDocument/2006/relationships/image" Target="../media/image29.jp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
          <p:cNvSpPr/>
          <p:nvPr/>
        </p:nvSpPr>
        <p:spPr>
          <a:xfrm>
            <a:off x="810800" y="1958175"/>
            <a:ext cx="8395500" cy="2914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2E"/>
              </a:buClr>
              <a:buSzPts val="6100"/>
              <a:buFont typeface="Nunito SemiBold"/>
              <a:buNone/>
            </a:pPr>
            <a:r>
              <a:rPr b="1" i="0" lang="en-US" sz="7000" u="sng" cap="none" strike="noStrike">
                <a:solidFill>
                  <a:srgbClr val="00002E"/>
                </a:solidFill>
                <a:latin typeface="Nunito"/>
                <a:ea typeface="Nunito"/>
                <a:cs typeface="Nunito"/>
                <a:sym typeface="Nunito"/>
              </a:rPr>
              <a:t>tutti - Assignment 5 </a:t>
            </a:r>
            <a:endParaRPr b="1" i="0" sz="7000" u="sng" cap="none" strike="noStrike">
              <a:solidFill>
                <a:srgbClr val="00002E"/>
              </a:solidFill>
              <a:latin typeface="Nunito"/>
              <a:ea typeface="Nunito"/>
              <a:cs typeface="Nunito"/>
              <a:sym typeface="Nunito"/>
            </a:endParaRPr>
          </a:p>
          <a:p>
            <a:pPr indent="0" lvl="0" marL="0" marR="0" rtl="0" algn="l">
              <a:lnSpc>
                <a:spcPct val="115000"/>
              </a:lnSpc>
              <a:spcBef>
                <a:spcPts val="0"/>
              </a:spcBef>
              <a:spcAft>
                <a:spcPts val="0"/>
              </a:spcAft>
              <a:buClr>
                <a:srgbClr val="00002E"/>
              </a:buClr>
              <a:buSzPts val="6100"/>
              <a:buFont typeface="Nunito SemiBold"/>
              <a:buNone/>
            </a:pPr>
            <a:r>
              <a:rPr b="1" i="0" lang="en-US" sz="5000" u="none" cap="none" strike="noStrike">
                <a:solidFill>
                  <a:srgbClr val="00002E"/>
                </a:solidFill>
                <a:latin typeface="Nunito"/>
                <a:ea typeface="Nunito"/>
                <a:cs typeface="Nunito"/>
                <a:sym typeface="Nunito"/>
              </a:rPr>
              <a:t>on-demand peer-to-peer tutoring</a:t>
            </a:r>
            <a:endParaRPr b="1" i="0" sz="5000" u="none" cap="none" strike="noStrike">
              <a:solidFill>
                <a:schemeClr val="dk1"/>
              </a:solidFill>
              <a:latin typeface="Arial"/>
              <a:ea typeface="Arial"/>
              <a:cs typeface="Arial"/>
              <a:sym typeface="Arial"/>
            </a:endParaRPr>
          </a:p>
          <a:p>
            <a:pPr indent="0" lvl="0" marL="0" marR="0" rtl="0" algn="l">
              <a:lnSpc>
                <a:spcPct val="125409"/>
              </a:lnSpc>
              <a:spcBef>
                <a:spcPts val="0"/>
              </a:spcBef>
              <a:spcAft>
                <a:spcPts val="0"/>
              </a:spcAft>
              <a:buClr>
                <a:srgbClr val="00002E"/>
              </a:buClr>
              <a:buSzPts val="6100"/>
              <a:buFont typeface="Nunito SemiBold"/>
              <a:buNone/>
            </a:pPr>
            <a:r>
              <a:t/>
            </a:r>
            <a:endParaRPr b="0" i="0" sz="6100" u="none" cap="none" strike="noStrike">
              <a:solidFill>
                <a:srgbClr val="00002E"/>
              </a:solidFill>
              <a:latin typeface="Nunito SemiBold"/>
              <a:ea typeface="Nunito SemiBold"/>
              <a:cs typeface="Nunito SemiBold"/>
              <a:sym typeface="Nunito SemiBold"/>
            </a:endParaRPr>
          </a:p>
        </p:txBody>
      </p:sp>
      <p:sp>
        <p:nvSpPr>
          <p:cNvPr id="113" name="Google Shape;113;p1"/>
          <p:cNvSpPr/>
          <p:nvPr/>
        </p:nvSpPr>
        <p:spPr>
          <a:xfrm>
            <a:off x="810800" y="5254150"/>
            <a:ext cx="7627200" cy="418800"/>
          </a:xfrm>
          <a:prstGeom prst="rect">
            <a:avLst/>
          </a:prstGeom>
          <a:noFill/>
          <a:ln>
            <a:noFill/>
          </a:ln>
        </p:spPr>
        <p:txBody>
          <a:bodyPr anchorCtr="0" anchor="t" bIns="0" lIns="0" spcFirstLastPara="1" rIns="0" wrap="square" tIns="0">
            <a:noAutofit/>
          </a:bodyPr>
          <a:lstStyle/>
          <a:p>
            <a:pPr indent="0" lvl="0" marL="0" marR="0" rtl="0" algn="l">
              <a:lnSpc>
                <a:spcPct val="138297"/>
              </a:lnSpc>
              <a:spcBef>
                <a:spcPts val="0"/>
              </a:spcBef>
              <a:spcAft>
                <a:spcPts val="0"/>
              </a:spcAft>
              <a:buClr>
                <a:srgbClr val="00002E"/>
              </a:buClr>
              <a:buSzPts val="2350"/>
              <a:buFont typeface="PT Sans"/>
              <a:buNone/>
            </a:pPr>
            <a:r>
              <a:rPr b="1" i="0" lang="en-US" sz="2350" u="none" cap="none" strike="noStrike">
                <a:solidFill>
                  <a:srgbClr val="00002E"/>
                </a:solidFill>
                <a:latin typeface="Nunito"/>
                <a:ea typeface="Nunito"/>
                <a:cs typeface="Nunito"/>
                <a:sym typeface="Nunito"/>
              </a:rPr>
              <a:t>Jennifer Lew, Jonah Blaydes Greenberg, Alex Yansouni, Meghana Paturu</a:t>
            </a:r>
            <a:endParaRPr b="0" i="0" sz="2350" u="none" cap="none" strike="noStrike">
              <a:solidFill>
                <a:srgbClr val="000000"/>
              </a:solidFill>
              <a:latin typeface="Nunito"/>
              <a:ea typeface="Nunito"/>
              <a:cs typeface="Nunito"/>
              <a:sym typeface="Nunito"/>
            </a:endParaRPr>
          </a:p>
        </p:txBody>
      </p:sp>
      <p:pic>
        <p:nvPicPr>
          <p:cNvPr id="114" name="Google Shape;114;p1"/>
          <p:cNvPicPr preferRelativeResize="0"/>
          <p:nvPr/>
        </p:nvPicPr>
        <p:blipFill rotWithShape="1">
          <a:blip r:embed="rId3">
            <a:alphaModFix/>
          </a:blip>
          <a:srcRect b="0" l="0" r="0" t="0"/>
          <a:stretch/>
        </p:blipFill>
        <p:spPr>
          <a:xfrm>
            <a:off x="9719875" y="2081825"/>
            <a:ext cx="4370700" cy="4370700"/>
          </a:xfrm>
          <a:prstGeom prst="roundRect">
            <a:avLst>
              <a:gd fmla="val 16667" name="adj"/>
            </a:avLst>
          </a:prstGeom>
          <a:noFill/>
          <a:ln>
            <a:noFill/>
          </a:ln>
        </p:spPr>
      </p:pic>
      <p:pic>
        <p:nvPicPr>
          <p:cNvPr id="115" name="Google Shape;115;p1"/>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18" name="Shape 218"/>
        <p:cNvGrpSpPr/>
        <p:nvPr/>
      </p:nvGrpSpPr>
      <p:grpSpPr>
        <a:xfrm>
          <a:off x="0" y="0"/>
          <a:ext cx="0" cy="0"/>
          <a:chOff x="0" y="0"/>
          <a:chExt cx="0" cy="0"/>
        </a:xfrm>
      </p:grpSpPr>
      <p:pic>
        <p:nvPicPr>
          <p:cNvPr id="219" name="Google Shape;219;g30e8f556eec_1_27"/>
          <p:cNvPicPr preferRelativeResize="0"/>
          <p:nvPr/>
        </p:nvPicPr>
        <p:blipFill rotWithShape="1">
          <a:blip r:embed="rId3">
            <a:alphaModFix/>
          </a:blip>
          <a:srcRect b="0" l="0" r="0" t="0"/>
          <a:stretch/>
        </p:blipFill>
        <p:spPr>
          <a:xfrm>
            <a:off x="473720" y="2195580"/>
            <a:ext cx="3214480" cy="4560459"/>
          </a:xfrm>
          <a:prstGeom prst="rect">
            <a:avLst/>
          </a:prstGeom>
          <a:noFill/>
          <a:ln>
            <a:noFill/>
          </a:ln>
        </p:spPr>
      </p:pic>
      <p:pic>
        <p:nvPicPr>
          <p:cNvPr id="220" name="Google Shape;220;g30e8f556eec_1_27"/>
          <p:cNvPicPr preferRelativeResize="0"/>
          <p:nvPr/>
        </p:nvPicPr>
        <p:blipFill rotWithShape="1">
          <a:blip r:embed="rId4">
            <a:alphaModFix/>
          </a:blip>
          <a:srcRect b="0" l="0" r="0" t="0"/>
          <a:stretch/>
        </p:blipFill>
        <p:spPr>
          <a:xfrm>
            <a:off x="11013240" y="2118446"/>
            <a:ext cx="3136540" cy="4449903"/>
          </a:xfrm>
          <a:prstGeom prst="rect">
            <a:avLst/>
          </a:prstGeom>
          <a:noFill/>
          <a:ln>
            <a:noFill/>
          </a:ln>
        </p:spPr>
      </p:pic>
      <p:pic>
        <p:nvPicPr>
          <p:cNvPr id="221" name="Google Shape;221;g30e8f556eec_1_27"/>
          <p:cNvPicPr preferRelativeResize="0"/>
          <p:nvPr/>
        </p:nvPicPr>
        <p:blipFill rotWithShape="1">
          <a:blip r:embed="rId5">
            <a:alphaModFix/>
          </a:blip>
          <a:srcRect b="0" l="0" r="0" t="0"/>
          <a:stretch/>
        </p:blipFill>
        <p:spPr>
          <a:xfrm>
            <a:off x="3993460" y="2250870"/>
            <a:ext cx="3136543" cy="4449878"/>
          </a:xfrm>
          <a:prstGeom prst="rect">
            <a:avLst/>
          </a:prstGeom>
          <a:noFill/>
          <a:ln>
            <a:noFill/>
          </a:ln>
        </p:spPr>
      </p:pic>
      <p:pic>
        <p:nvPicPr>
          <p:cNvPr id="222" name="Google Shape;222;g30e8f556eec_1_27"/>
          <p:cNvPicPr preferRelativeResize="0"/>
          <p:nvPr/>
        </p:nvPicPr>
        <p:blipFill rotWithShape="1">
          <a:blip r:embed="rId6">
            <a:alphaModFix/>
          </a:blip>
          <a:srcRect b="0" l="0" r="0" t="0"/>
          <a:stretch/>
        </p:blipFill>
        <p:spPr>
          <a:xfrm>
            <a:off x="7435260" y="2123620"/>
            <a:ext cx="3214478" cy="4560462"/>
          </a:xfrm>
          <a:prstGeom prst="rect">
            <a:avLst/>
          </a:prstGeom>
          <a:noFill/>
          <a:ln>
            <a:noFill/>
          </a:ln>
        </p:spPr>
      </p:pic>
      <p:sp>
        <p:nvSpPr>
          <p:cNvPr id="223" name="Google Shape;223;g30e8f556eec_1_27"/>
          <p:cNvSpPr txBox="1"/>
          <p:nvPr/>
        </p:nvSpPr>
        <p:spPr>
          <a:xfrm>
            <a:off x="2739150" y="599700"/>
            <a:ext cx="9279600" cy="10674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4500"/>
              <a:buFont typeface="Arial"/>
              <a:buNone/>
            </a:pPr>
            <a:r>
              <a:rPr b="0" i="0" lang="en-US" sz="4500" u="none" cap="none" strike="noStrike">
                <a:solidFill>
                  <a:schemeClr val="dk1"/>
                </a:solidFill>
                <a:latin typeface="Nunito ExtraBold"/>
                <a:ea typeface="Nunito ExtraBold"/>
                <a:cs typeface="Nunito ExtraBold"/>
                <a:sym typeface="Nunito ExtraBold"/>
              </a:rPr>
              <a:t>Concept 4: Augmented Reality</a:t>
            </a:r>
            <a:endParaRPr b="1" i="0" sz="4500" u="none" cap="none" strike="noStrike">
              <a:solidFill>
                <a:schemeClr val="dk1"/>
              </a:solidFill>
              <a:latin typeface="Nunito"/>
              <a:ea typeface="Nunito"/>
              <a:cs typeface="Nunito"/>
              <a:sym typeface="Nunito"/>
            </a:endParaRPr>
          </a:p>
        </p:txBody>
      </p:sp>
      <p:pic>
        <p:nvPicPr>
          <p:cNvPr id="224" name="Google Shape;224;g30e8f556eec_1_27"/>
          <p:cNvPicPr preferRelativeResize="0"/>
          <p:nvPr/>
        </p:nvPicPr>
        <p:blipFill rotWithShape="1">
          <a:blip r:embed="rId7">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30ec53de639_3_0"/>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sp>
        <p:nvSpPr>
          <p:cNvPr id="231" name="Google Shape;231;g30ec53de639_3_0"/>
          <p:cNvSpPr/>
          <p:nvPr/>
        </p:nvSpPr>
        <p:spPr>
          <a:xfrm>
            <a:off x="6324124" y="4071699"/>
            <a:ext cx="74685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Our sketching exploration led us to focus on two primary interface options: a wearable application designed for smartwatches and a mobile application for smartphones.</a:t>
            </a:r>
            <a:endParaRPr b="0" i="0" sz="1850" u="none" cap="none" strike="noStrike">
              <a:solidFill>
                <a:srgbClr val="000000"/>
              </a:solidFill>
              <a:latin typeface="Arial"/>
              <a:ea typeface="Arial"/>
              <a:cs typeface="Arial"/>
              <a:sym typeface="Arial"/>
            </a:endParaRPr>
          </a:p>
        </p:txBody>
      </p:sp>
      <p:sp>
        <p:nvSpPr>
          <p:cNvPr id="232" name="Google Shape;232;g30ec53de639_3_0"/>
          <p:cNvSpPr txBox="1"/>
          <p:nvPr/>
        </p:nvSpPr>
        <p:spPr>
          <a:xfrm>
            <a:off x="5861854" y="2594975"/>
            <a:ext cx="8545500" cy="10605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4000"/>
              <a:buFont typeface="Arial"/>
              <a:buNone/>
            </a:pPr>
            <a:r>
              <a:rPr b="0" i="0" lang="en-US" sz="4000" u="none" cap="none" strike="noStrike">
                <a:solidFill>
                  <a:schemeClr val="dk1"/>
                </a:solidFill>
                <a:latin typeface="Nunito ExtraBold"/>
                <a:ea typeface="Nunito ExtraBold"/>
                <a:cs typeface="Nunito ExtraBold"/>
                <a:sym typeface="Nunito ExtraBold"/>
              </a:rPr>
              <a:t>Top 2 Diverse Realizations</a:t>
            </a:r>
            <a:endParaRPr b="1" i="0" sz="4000" u="none" cap="none" strike="noStrike">
              <a:solidFill>
                <a:schemeClr val="dk1"/>
              </a:solidFill>
              <a:latin typeface="Nunito"/>
              <a:ea typeface="Nunito"/>
              <a:cs typeface="Nunito"/>
              <a:sym typeface="Nunito"/>
            </a:endParaRPr>
          </a:p>
        </p:txBody>
      </p:sp>
      <p:pic>
        <p:nvPicPr>
          <p:cNvPr descr="smart watch icon" id="233" name="Google Shape;233;g30ec53de639_3_0"/>
          <p:cNvPicPr preferRelativeResize="0"/>
          <p:nvPr/>
        </p:nvPicPr>
        <p:blipFill>
          <a:blip r:embed="rId4">
            <a:alphaModFix/>
          </a:blip>
          <a:stretch>
            <a:fillRect/>
          </a:stretch>
        </p:blipFill>
        <p:spPr>
          <a:xfrm>
            <a:off x="2205900" y="1358625"/>
            <a:ext cx="2112525" cy="2112525"/>
          </a:xfrm>
          <a:prstGeom prst="rect">
            <a:avLst/>
          </a:prstGeom>
          <a:noFill/>
          <a:ln>
            <a:noFill/>
          </a:ln>
        </p:spPr>
      </p:pic>
      <p:pic>
        <p:nvPicPr>
          <p:cNvPr descr="iphone icon" id="234" name="Google Shape;234;g30ec53de639_3_0"/>
          <p:cNvPicPr preferRelativeResize="0"/>
          <p:nvPr/>
        </p:nvPicPr>
        <p:blipFill>
          <a:blip r:embed="rId5">
            <a:alphaModFix/>
          </a:blip>
          <a:stretch>
            <a:fillRect/>
          </a:stretch>
        </p:blipFill>
        <p:spPr>
          <a:xfrm>
            <a:off x="2121875" y="4401175"/>
            <a:ext cx="2280575" cy="228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38" name="Shape 238"/>
        <p:cNvGrpSpPr/>
        <p:nvPr/>
      </p:nvGrpSpPr>
      <p:grpSpPr>
        <a:xfrm>
          <a:off x="0" y="0"/>
          <a:ext cx="0" cy="0"/>
          <a:chOff x="0" y="0"/>
          <a:chExt cx="0" cy="0"/>
        </a:xfrm>
      </p:grpSpPr>
      <p:sp>
        <p:nvSpPr>
          <p:cNvPr id="239" name="Google Shape;239;g30e8f556eec_1_753"/>
          <p:cNvSpPr/>
          <p:nvPr/>
        </p:nvSpPr>
        <p:spPr>
          <a:xfrm>
            <a:off x="1461975" y="1404525"/>
            <a:ext cx="4206600" cy="177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30e8f556eec_1_753"/>
          <p:cNvSpPr txBox="1"/>
          <p:nvPr/>
        </p:nvSpPr>
        <p:spPr>
          <a:xfrm>
            <a:off x="1490225" y="1521380"/>
            <a:ext cx="4206600" cy="10674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3800"/>
              <a:buFont typeface="Arial"/>
              <a:buNone/>
            </a:pPr>
            <a:r>
              <a:rPr b="1" i="0" lang="en-US" sz="3800" u="none" cap="none" strike="noStrike">
                <a:solidFill>
                  <a:schemeClr val="dk1"/>
                </a:solidFill>
                <a:latin typeface="Nunito"/>
                <a:ea typeface="Nunito"/>
                <a:cs typeface="Nunito"/>
                <a:sym typeface="Nunito"/>
              </a:rPr>
              <a:t>Wearable Application</a:t>
            </a:r>
            <a:endParaRPr b="1" i="0" sz="3800" u="none" cap="none" strike="noStrike">
              <a:solidFill>
                <a:schemeClr val="dk1"/>
              </a:solidFill>
              <a:latin typeface="Nunito"/>
              <a:ea typeface="Nunito"/>
              <a:cs typeface="Nunito"/>
              <a:sym typeface="Nunito"/>
            </a:endParaRPr>
          </a:p>
        </p:txBody>
      </p:sp>
      <p:pic>
        <p:nvPicPr>
          <p:cNvPr id="241" name="Google Shape;241;g30e8f556eec_1_753"/>
          <p:cNvPicPr preferRelativeResize="0"/>
          <p:nvPr/>
        </p:nvPicPr>
        <p:blipFill rotWithShape="1">
          <a:blip r:embed="rId3">
            <a:alphaModFix/>
          </a:blip>
          <a:srcRect b="0" l="0" r="0" t="0"/>
          <a:stretch/>
        </p:blipFill>
        <p:spPr>
          <a:xfrm>
            <a:off x="117575" y="4423286"/>
            <a:ext cx="2670001" cy="3320990"/>
          </a:xfrm>
          <a:prstGeom prst="rect">
            <a:avLst/>
          </a:prstGeom>
          <a:noFill/>
          <a:ln>
            <a:noFill/>
          </a:ln>
        </p:spPr>
      </p:pic>
      <p:pic>
        <p:nvPicPr>
          <p:cNvPr id="242" name="Google Shape;242;g30e8f556eec_1_753"/>
          <p:cNvPicPr preferRelativeResize="0"/>
          <p:nvPr/>
        </p:nvPicPr>
        <p:blipFill rotWithShape="1">
          <a:blip r:embed="rId4">
            <a:alphaModFix/>
          </a:blip>
          <a:srcRect b="0" l="0" r="0" t="0"/>
          <a:stretch/>
        </p:blipFill>
        <p:spPr>
          <a:xfrm>
            <a:off x="11749824" y="4361705"/>
            <a:ext cx="2670001" cy="3320958"/>
          </a:xfrm>
          <a:prstGeom prst="rect">
            <a:avLst/>
          </a:prstGeom>
          <a:noFill/>
          <a:ln>
            <a:noFill/>
          </a:ln>
        </p:spPr>
      </p:pic>
      <p:pic>
        <p:nvPicPr>
          <p:cNvPr id="243" name="Google Shape;243;g30e8f556eec_1_753"/>
          <p:cNvPicPr preferRelativeResize="0"/>
          <p:nvPr/>
        </p:nvPicPr>
        <p:blipFill rotWithShape="1">
          <a:blip r:embed="rId5">
            <a:alphaModFix/>
          </a:blip>
          <a:srcRect b="0" l="0" r="0" t="0"/>
          <a:stretch/>
        </p:blipFill>
        <p:spPr>
          <a:xfrm>
            <a:off x="8828074" y="4361695"/>
            <a:ext cx="2670001" cy="3320977"/>
          </a:xfrm>
          <a:prstGeom prst="rect">
            <a:avLst/>
          </a:prstGeom>
          <a:noFill/>
          <a:ln>
            <a:noFill/>
          </a:ln>
        </p:spPr>
      </p:pic>
      <p:pic>
        <p:nvPicPr>
          <p:cNvPr id="244" name="Google Shape;244;g30e8f556eec_1_753"/>
          <p:cNvPicPr preferRelativeResize="0"/>
          <p:nvPr/>
        </p:nvPicPr>
        <p:blipFill rotWithShape="1">
          <a:blip r:embed="rId6">
            <a:alphaModFix/>
          </a:blip>
          <a:srcRect b="0" l="0" r="0" t="0"/>
          <a:stretch/>
        </p:blipFill>
        <p:spPr>
          <a:xfrm>
            <a:off x="2984581" y="4423288"/>
            <a:ext cx="2670001" cy="3320971"/>
          </a:xfrm>
          <a:prstGeom prst="rect">
            <a:avLst/>
          </a:prstGeom>
          <a:noFill/>
          <a:ln>
            <a:noFill/>
          </a:ln>
        </p:spPr>
      </p:pic>
      <p:pic>
        <p:nvPicPr>
          <p:cNvPr id="245" name="Google Shape;245;g30e8f556eec_1_753"/>
          <p:cNvPicPr preferRelativeResize="0"/>
          <p:nvPr/>
        </p:nvPicPr>
        <p:blipFill rotWithShape="1">
          <a:blip r:embed="rId7">
            <a:alphaModFix/>
          </a:blip>
          <a:srcRect b="0" l="0" r="0" t="0"/>
          <a:stretch/>
        </p:blipFill>
        <p:spPr>
          <a:xfrm>
            <a:off x="5906319" y="4423278"/>
            <a:ext cx="2670001" cy="3320993"/>
          </a:xfrm>
          <a:prstGeom prst="rect">
            <a:avLst/>
          </a:prstGeom>
          <a:noFill/>
          <a:ln>
            <a:noFill/>
          </a:ln>
        </p:spPr>
      </p:pic>
      <p:pic>
        <p:nvPicPr>
          <p:cNvPr id="246" name="Google Shape;246;g30e8f556eec_1_753"/>
          <p:cNvPicPr preferRelativeResize="0"/>
          <p:nvPr/>
        </p:nvPicPr>
        <p:blipFill rotWithShape="1">
          <a:blip r:embed="rId8">
            <a:alphaModFix/>
          </a:blip>
          <a:srcRect b="0" l="0" r="0" t="0"/>
          <a:stretch/>
        </p:blipFill>
        <p:spPr>
          <a:xfrm>
            <a:off x="6936325" y="162150"/>
            <a:ext cx="7395150" cy="3937525"/>
          </a:xfrm>
          <a:prstGeom prst="rect">
            <a:avLst/>
          </a:prstGeom>
          <a:noFill/>
          <a:ln>
            <a:noFill/>
          </a:ln>
        </p:spPr>
      </p:pic>
      <p:pic>
        <p:nvPicPr>
          <p:cNvPr id="247" name="Google Shape;247;g30e8f556eec_1_753"/>
          <p:cNvPicPr preferRelativeResize="0"/>
          <p:nvPr/>
        </p:nvPicPr>
        <p:blipFill rotWithShape="1">
          <a:blip r:embed="rId9">
            <a:alphaModFix/>
          </a:blip>
          <a:srcRect b="0" l="0" r="0" t="0"/>
          <a:stretch/>
        </p:blipFill>
        <p:spPr>
          <a:xfrm>
            <a:off x="12249150" y="7826325"/>
            <a:ext cx="2381250" cy="403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0e8f556eec_1_124"/>
          <p:cNvSpPr txBox="1"/>
          <p:nvPr/>
        </p:nvSpPr>
        <p:spPr>
          <a:xfrm>
            <a:off x="2576365" y="733240"/>
            <a:ext cx="2619600" cy="2973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3800"/>
              <a:buFont typeface="Arial"/>
              <a:buNone/>
            </a:pPr>
            <a:r>
              <a:rPr b="1" i="0" lang="en-US" sz="3800" u="none" cap="none" strike="noStrike">
                <a:solidFill>
                  <a:schemeClr val="dk1"/>
                </a:solidFill>
                <a:latin typeface="Nunito"/>
                <a:ea typeface="Nunito"/>
                <a:cs typeface="Nunito"/>
                <a:sym typeface="Nunito"/>
              </a:rPr>
              <a:t>Pros</a:t>
            </a:r>
            <a:endParaRPr b="0" i="0" sz="2600" u="none" cap="none" strike="noStrike">
              <a:solidFill>
                <a:schemeClr val="dk1"/>
              </a:solidFill>
              <a:latin typeface="Nunito"/>
              <a:ea typeface="Nunito"/>
              <a:cs typeface="Nunito"/>
              <a:sym typeface="Nunito"/>
            </a:endParaRPr>
          </a:p>
        </p:txBody>
      </p:sp>
      <p:sp>
        <p:nvSpPr>
          <p:cNvPr id="253" name="Google Shape;253;g30e8f556eec_1_124"/>
          <p:cNvSpPr txBox="1"/>
          <p:nvPr/>
        </p:nvSpPr>
        <p:spPr>
          <a:xfrm>
            <a:off x="9384880" y="733250"/>
            <a:ext cx="2619600" cy="2973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3800"/>
              <a:buFont typeface="Arial"/>
              <a:buNone/>
            </a:pPr>
            <a:r>
              <a:rPr b="1" i="0" lang="en-US" sz="3800" u="none" cap="none" strike="noStrike">
                <a:solidFill>
                  <a:schemeClr val="dk1"/>
                </a:solidFill>
                <a:latin typeface="Nunito"/>
                <a:ea typeface="Nunito"/>
                <a:cs typeface="Nunito"/>
                <a:sym typeface="Nunito"/>
              </a:rPr>
              <a:t>Cons</a:t>
            </a:r>
            <a:endParaRPr b="0" i="0" sz="2600" u="none" cap="none" strike="noStrike">
              <a:solidFill>
                <a:schemeClr val="dk1"/>
              </a:solidFill>
              <a:latin typeface="Nunito"/>
              <a:ea typeface="Nunito"/>
              <a:cs typeface="Nunito"/>
              <a:sym typeface="Nunito"/>
            </a:endParaRPr>
          </a:p>
        </p:txBody>
      </p:sp>
      <p:sp>
        <p:nvSpPr>
          <p:cNvPr id="254" name="Google Shape;254;g30e8f556eec_1_124"/>
          <p:cNvSpPr txBox="1"/>
          <p:nvPr/>
        </p:nvSpPr>
        <p:spPr>
          <a:xfrm>
            <a:off x="748720" y="2438400"/>
            <a:ext cx="4019400" cy="517200"/>
          </a:xfrm>
          <a:prstGeom prst="rect">
            <a:avLst/>
          </a:prstGeom>
          <a:noFill/>
          <a:ln>
            <a:noFill/>
          </a:ln>
        </p:spPr>
        <p:txBody>
          <a:bodyPr anchorCtr="0" anchor="t" bIns="73150" lIns="73150" spcFirstLastPara="1" rIns="73150" wrap="square" tIns="73150">
            <a:spAutoFit/>
          </a:bodyPr>
          <a:lstStyle/>
          <a:p>
            <a:pPr indent="0" lvl="0" marL="0" marR="0" rtl="0" algn="l">
              <a:lnSpc>
                <a:spcPct val="150000"/>
              </a:lnSpc>
              <a:spcBef>
                <a:spcPts val="0"/>
              </a:spcBef>
              <a:spcAft>
                <a:spcPts val="800"/>
              </a:spcAft>
              <a:buClr>
                <a:srgbClr val="000000"/>
              </a:buClr>
              <a:buSzPts val="2400"/>
              <a:buFont typeface="Arial"/>
              <a:buNone/>
            </a:pPr>
            <a:r>
              <a:t/>
            </a:r>
            <a:endParaRPr b="1" i="0" sz="2400" u="none" cap="none" strike="noStrike">
              <a:solidFill>
                <a:schemeClr val="dk1"/>
              </a:solidFill>
              <a:latin typeface="Nunito"/>
              <a:ea typeface="Nunito"/>
              <a:cs typeface="Nunito"/>
              <a:sym typeface="Nunito"/>
            </a:endParaRPr>
          </a:p>
        </p:txBody>
      </p:sp>
      <p:sp>
        <p:nvSpPr>
          <p:cNvPr id="255" name="Google Shape;255;g30e8f556eec_1_124"/>
          <p:cNvSpPr/>
          <p:nvPr/>
        </p:nvSpPr>
        <p:spPr>
          <a:xfrm>
            <a:off x="1204920" y="1649200"/>
            <a:ext cx="5362500" cy="5827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73150" lIns="73150" spcFirstLastPara="1" rIns="73150" wrap="square" tIns="73150">
            <a:noAutofit/>
          </a:bodyPr>
          <a:lstStyle/>
          <a:p>
            <a:pPr indent="-342900" lvl="0" marL="368300" marR="0" rtl="0" algn="l">
              <a:lnSpc>
                <a:spcPct val="150000"/>
              </a:lnSpc>
              <a:spcBef>
                <a:spcPts val="0"/>
              </a:spcBef>
              <a:spcAft>
                <a:spcPts val="0"/>
              </a:spcAft>
              <a:buClr>
                <a:schemeClr val="dk1"/>
              </a:buClr>
              <a:buSzPts val="2400"/>
              <a:buFont typeface="Nobile"/>
              <a:buChar char="●"/>
            </a:pPr>
            <a:r>
              <a:rPr b="1" i="0" lang="en-US" sz="2400" u="none" cap="none" strike="noStrike">
                <a:solidFill>
                  <a:schemeClr val="dk1"/>
                </a:solidFill>
                <a:latin typeface="Nunito"/>
                <a:ea typeface="Nunito"/>
                <a:cs typeface="Nunito"/>
                <a:sym typeface="Nunito"/>
              </a:rPr>
              <a:t>Convenient: </a:t>
            </a:r>
            <a:r>
              <a:rPr b="0" i="0" lang="en-US" sz="2400" u="none" cap="none" strike="noStrike">
                <a:solidFill>
                  <a:schemeClr val="dk1"/>
                </a:solidFill>
                <a:latin typeface="Nunito"/>
                <a:ea typeface="Nunito"/>
                <a:cs typeface="Nunito"/>
                <a:sym typeface="Nunito"/>
              </a:rPr>
              <a:t>Immediate access, especially for notifications.</a:t>
            </a:r>
            <a:endParaRPr b="0" i="0" sz="2400" u="none" cap="none" strike="noStrike">
              <a:solidFill>
                <a:schemeClr val="dk1"/>
              </a:solidFill>
              <a:latin typeface="Nunito"/>
              <a:ea typeface="Nunito"/>
              <a:cs typeface="Nunito"/>
              <a:sym typeface="Nunito"/>
            </a:endParaRPr>
          </a:p>
          <a:p>
            <a:pPr indent="-342900" lvl="0" marL="368300" marR="0" rtl="0" algn="l">
              <a:lnSpc>
                <a:spcPct val="150000"/>
              </a:lnSpc>
              <a:spcBef>
                <a:spcPts val="800"/>
              </a:spcBef>
              <a:spcAft>
                <a:spcPts val="0"/>
              </a:spcAft>
              <a:buClr>
                <a:schemeClr val="dk1"/>
              </a:buClr>
              <a:buSzPts val="2400"/>
              <a:buFont typeface="Nobile"/>
              <a:buChar char="●"/>
            </a:pPr>
            <a:r>
              <a:rPr b="1" i="0" lang="en-US" sz="2400" u="none" cap="none" strike="noStrike">
                <a:solidFill>
                  <a:schemeClr val="dk1"/>
                </a:solidFill>
                <a:latin typeface="Nunito"/>
                <a:ea typeface="Nunito"/>
                <a:cs typeface="Nunito"/>
                <a:sym typeface="Nunito"/>
              </a:rPr>
              <a:t>Intuitive and Quick:</a:t>
            </a:r>
            <a:r>
              <a:rPr b="0" i="0" lang="en-US" sz="2400" u="none" cap="none" strike="noStrike">
                <a:solidFill>
                  <a:schemeClr val="dk1"/>
                </a:solidFill>
                <a:latin typeface="Nunito"/>
                <a:ea typeface="Nunito"/>
                <a:cs typeface="Nunito"/>
                <a:sym typeface="Nunito"/>
              </a:rPr>
              <a:t> Very easy for receiving requests.</a:t>
            </a:r>
            <a:endParaRPr b="0" i="0" sz="2400" u="none" cap="none" strike="noStrike">
              <a:solidFill>
                <a:schemeClr val="dk1"/>
              </a:solidFill>
              <a:latin typeface="Nunito"/>
              <a:ea typeface="Nunito"/>
              <a:cs typeface="Nunito"/>
              <a:sym typeface="Nunito"/>
            </a:endParaRPr>
          </a:p>
          <a:p>
            <a:pPr indent="-342900" lvl="0" marL="368300" marR="0" rtl="0" algn="l">
              <a:lnSpc>
                <a:spcPct val="150000"/>
              </a:lnSpc>
              <a:spcBef>
                <a:spcPts val="800"/>
              </a:spcBef>
              <a:spcAft>
                <a:spcPts val="800"/>
              </a:spcAft>
              <a:buClr>
                <a:schemeClr val="dk1"/>
              </a:buClr>
              <a:buSzPts val="2400"/>
              <a:buFont typeface="Nobile"/>
              <a:buChar char="●"/>
            </a:pPr>
            <a:r>
              <a:rPr b="1" i="0" lang="en-US" sz="2400" u="none" cap="none" strike="noStrike">
                <a:solidFill>
                  <a:schemeClr val="dk1"/>
                </a:solidFill>
                <a:latin typeface="Nunito"/>
                <a:ea typeface="Nunito"/>
                <a:cs typeface="Nunito"/>
                <a:sym typeface="Nunito"/>
              </a:rPr>
              <a:t>Easy Notifications:</a:t>
            </a:r>
            <a:r>
              <a:rPr b="0" i="0" lang="en-US" sz="2400" u="none" cap="none" strike="noStrike">
                <a:solidFill>
                  <a:schemeClr val="dk1"/>
                </a:solidFill>
                <a:latin typeface="Nunito"/>
                <a:ea typeface="Nunito"/>
                <a:cs typeface="Nunito"/>
                <a:sym typeface="Nunito"/>
              </a:rPr>
              <a:t> Simple alerts that users won't miss.</a:t>
            </a:r>
            <a:endParaRPr b="0" i="0" sz="2400" u="none" cap="none" strike="noStrike">
              <a:solidFill>
                <a:schemeClr val="dk1"/>
              </a:solidFill>
              <a:latin typeface="Nunito"/>
              <a:ea typeface="Nunito"/>
              <a:cs typeface="Nunito"/>
              <a:sym typeface="Nunito"/>
            </a:endParaRPr>
          </a:p>
        </p:txBody>
      </p:sp>
      <p:sp>
        <p:nvSpPr>
          <p:cNvPr id="256" name="Google Shape;256;g30e8f556eec_1_124"/>
          <p:cNvSpPr/>
          <p:nvPr/>
        </p:nvSpPr>
        <p:spPr>
          <a:xfrm>
            <a:off x="7913975" y="1649200"/>
            <a:ext cx="5561400" cy="58272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73150" lIns="73150" spcFirstLastPara="1" rIns="73150" wrap="square" tIns="73150">
            <a:noAutofit/>
          </a:bodyPr>
          <a:lstStyle/>
          <a:p>
            <a:pPr indent="-342900" lvl="0" marL="368300" marR="0" rtl="0" algn="l">
              <a:lnSpc>
                <a:spcPct val="150000"/>
              </a:lnSpc>
              <a:spcBef>
                <a:spcPts val="0"/>
              </a:spcBef>
              <a:spcAft>
                <a:spcPts val="0"/>
              </a:spcAft>
              <a:buClr>
                <a:schemeClr val="dk1"/>
              </a:buClr>
              <a:buSzPts val="2400"/>
              <a:buFont typeface="Nobile"/>
              <a:buChar char="●"/>
            </a:pPr>
            <a:r>
              <a:rPr b="1" i="0" lang="en-US" sz="2400" u="none" cap="none" strike="noStrike">
                <a:solidFill>
                  <a:schemeClr val="dk1"/>
                </a:solidFill>
                <a:latin typeface="Nunito"/>
                <a:ea typeface="Nunito"/>
                <a:cs typeface="Nunito"/>
                <a:sym typeface="Nunito"/>
              </a:rPr>
              <a:t>Expensive &amp; Low Adoption: </a:t>
            </a:r>
            <a:r>
              <a:rPr b="0" i="0" lang="en-US" sz="2400" u="none" cap="none" strike="noStrike">
                <a:solidFill>
                  <a:schemeClr val="dk1"/>
                </a:solidFill>
                <a:latin typeface="Nunito"/>
                <a:ea typeface="Nunito"/>
                <a:cs typeface="Nunito"/>
                <a:sym typeface="Nunito"/>
              </a:rPr>
              <a:t>Fewer users own smartwatches compared to mobile phones.</a:t>
            </a:r>
            <a:endParaRPr b="0" i="0" sz="2400" u="none" cap="none" strike="noStrike">
              <a:solidFill>
                <a:schemeClr val="dk1"/>
              </a:solidFill>
              <a:latin typeface="Nunito"/>
              <a:ea typeface="Nunito"/>
              <a:cs typeface="Nunito"/>
              <a:sym typeface="Nunito"/>
            </a:endParaRPr>
          </a:p>
          <a:p>
            <a:pPr indent="-342900" lvl="0" marL="368300" marR="0" rtl="0" algn="l">
              <a:lnSpc>
                <a:spcPct val="150000"/>
              </a:lnSpc>
              <a:spcBef>
                <a:spcPts val="800"/>
              </a:spcBef>
              <a:spcAft>
                <a:spcPts val="800"/>
              </a:spcAft>
              <a:buClr>
                <a:schemeClr val="dk1"/>
              </a:buClr>
              <a:buSzPts val="2400"/>
              <a:buFont typeface="Nobile"/>
              <a:buChar char="●"/>
            </a:pPr>
            <a:r>
              <a:rPr b="1" i="0" lang="en-US" sz="2400" u="none" cap="none" strike="noStrike">
                <a:solidFill>
                  <a:schemeClr val="dk1"/>
                </a:solidFill>
                <a:latin typeface="Nunito"/>
                <a:ea typeface="Nunito"/>
                <a:cs typeface="Nunito"/>
                <a:sym typeface="Nunito"/>
              </a:rPr>
              <a:t>Limited Display:</a:t>
            </a:r>
            <a:r>
              <a:rPr b="0" i="0" lang="en-US" sz="2400" u="none" cap="none" strike="noStrike">
                <a:solidFill>
                  <a:schemeClr val="dk1"/>
                </a:solidFill>
                <a:latin typeface="Nunito"/>
                <a:ea typeface="Nunito"/>
                <a:cs typeface="Nunito"/>
                <a:sym typeface="Nunito"/>
              </a:rPr>
              <a:t> Not enough room for detailed information</a:t>
            </a:r>
            <a:endParaRPr b="0" i="0" sz="2400" u="none" cap="none" strike="noStrike">
              <a:solidFill>
                <a:schemeClr val="dk1"/>
              </a:solidFill>
              <a:latin typeface="Nunito"/>
              <a:ea typeface="Nunito"/>
              <a:cs typeface="Nunito"/>
              <a:sym typeface="Nunito"/>
            </a:endParaRPr>
          </a:p>
        </p:txBody>
      </p:sp>
      <p:pic>
        <p:nvPicPr>
          <p:cNvPr id="257" name="Google Shape;257;g30e8f556eec_1_124"/>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61" name="Shape 261"/>
        <p:cNvGrpSpPr/>
        <p:nvPr/>
      </p:nvGrpSpPr>
      <p:grpSpPr>
        <a:xfrm>
          <a:off x="0" y="0"/>
          <a:ext cx="0" cy="0"/>
          <a:chOff x="0" y="0"/>
          <a:chExt cx="0" cy="0"/>
        </a:xfrm>
      </p:grpSpPr>
      <p:pic>
        <p:nvPicPr>
          <p:cNvPr id="262" name="Google Shape;262;g30e8f556eec_1_133"/>
          <p:cNvPicPr preferRelativeResize="0"/>
          <p:nvPr/>
        </p:nvPicPr>
        <p:blipFill rotWithShape="1">
          <a:blip r:embed="rId3">
            <a:alphaModFix/>
          </a:blip>
          <a:srcRect b="0" l="0" r="0" t="0"/>
          <a:stretch/>
        </p:blipFill>
        <p:spPr>
          <a:xfrm>
            <a:off x="3505200" y="560100"/>
            <a:ext cx="2593701" cy="3679790"/>
          </a:xfrm>
          <a:prstGeom prst="rect">
            <a:avLst/>
          </a:prstGeom>
          <a:noFill/>
          <a:ln>
            <a:noFill/>
          </a:ln>
        </p:spPr>
      </p:pic>
      <p:pic>
        <p:nvPicPr>
          <p:cNvPr id="263" name="Google Shape;263;g30e8f556eec_1_133"/>
          <p:cNvPicPr preferRelativeResize="0"/>
          <p:nvPr/>
        </p:nvPicPr>
        <p:blipFill rotWithShape="1">
          <a:blip r:embed="rId4">
            <a:alphaModFix/>
          </a:blip>
          <a:srcRect b="0" l="0" r="0" t="0"/>
          <a:stretch/>
        </p:blipFill>
        <p:spPr>
          <a:xfrm>
            <a:off x="9023693" y="560130"/>
            <a:ext cx="2593701" cy="3679741"/>
          </a:xfrm>
          <a:prstGeom prst="rect">
            <a:avLst/>
          </a:prstGeom>
          <a:noFill/>
          <a:ln>
            <a:noFill/>
          </a:ln>
        </p:spPr>
      </p:pic>
      <p:pic>
        <p:nvPicPr>
          <p:cNvPr id="264" name="Google Shape;264;g30e8f556eec_1_133"/>
          <p:cNvPicPr preferRelativeResize="0"/>
          <p:nvPr/>
        </p:nvPicPr>
        <p:blipFill rotWithShape="1">
          <a:blip r:embed="rId5">
            <a:alphaModFix/>
          </a:blip>
          <a:srcRect b="0" l="0" r="0" t="0"/>
          <a:stretch/>
        </p:blipFill>
        <p:spPr>
          <a:xfrm>
            <a:off x="6317370" y="560110"/>
            <a:ext cx="2593701" cy="3679766"/>
          </a:xfrm>
          <a:prstGeom prst="rect">
            <a:avLst/>
          </a:prstGeom>
          <a:noFill/>
          <a:ln>
            <a:noFill/>
          </a:ln>
        </p:spPr>
      </p:pic>
      <p:pic>
        <p:nvPicPr>
          <p:cNvPr id="265" name="Google Shape;265;g30e8f556eec_1_133"/>
          <p:cNvPicPr preferRelativeResize="0"/>
          <p:nvPr/>
        </p:nvPicPr>
        <p:blipFill rotWithShape="1">
          <a:blip r:embed="rId6">
            <a:alphaModFix/>
          </a:blip>
          <a:srcRect b="0" l="0" r="0" t="0"/>
          <a:stretch/>
        </p:blipFill>
        <p:spPr>
          <a:xfrm>
            <a:off x="11730040" y="560130"/>
            <a:ext cx="2593701" cy="3679749"/>
          </a:xfrm>
          <a:prstGeom prst="rect">
            <a:avLst/>
          </a:prstGeom>
          <a:noFill/>
          <a:ln>
            <a:noFill/>
          </a:ln>
        </p:spPr>
      </p:pic>
      <p:sp>
        <p:nvSpPr>
          <p:cNvPr id="266" name="Google Shape;266;g30e8f556eec_1_133"/>
          <p:cNvSpPr/>
          <p:nvPr/>
        </p:nvSpPr>
        <p:spPr>
          <a:xfrm>
            <a:off x="404025" y="1542450"/>
            <a:ext cx="2882700" cy="177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3913"/>
              </a:lnSpc>
              <a:spcBef>
                <a:spcPts val="0"/>
              </a:spcBef>
              <a:spcAft>
                <a:spcPts val="0"/>
              </a:spcAft>
              <a:buClr>
                <a:schemeClr val="dk1"/>
              </a:buClr>
              <a:buSzPts val="1100"/>
              <a:buFont typeface="Arial"/>
              <a:buNone/>
            </a:pPr>
            <a:r>
              <a:rPr b="1" i="0" lang="en-US" sz="3800" u="none" cap="none" strike="noStrike">
                <a:solidFill>
                  <a:schemeClr val="dk1"/>
                </a:solidFill>
                <a:latin typeface="Nunito"/>
                <a:ea typeface="Nunito"/>
                <a:cs typeface="Nunito"/>
                <a:sym typeface="Nunito"/>
              </a:rPr>
              <a:t>Mobile Application</a:t>
            </a:r>
            <a:endParaRPr b="1" i="0" sz="38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g30e8f556eec_1_133"/>
          <p:cNvPicPr preferRelativeResize="0"/>
          <p:nvPr/>
        </p:nvPicPr>
        <p:blipFill rotWithShape="1">
          <a:blip r:embed="rId7">
            <a:alphaModFix/>
          </a:blip>
          <a:srcRect b="0" l="0" r="0" t="0"/>
          <a:stretch/>
        </p:blipFill>
        <p:spPr>
          <a:xfrm>
            <a:off x="12649200" y="7802626"/>
            <a:ext cx="1981200" cy="351900"/>
          </a:xfrm>
          <a:prstGeom prst="rect">
            <a:avLst/>
          </a:prstGeom>
          <a:noFill/>
          <a:ln>
            <a:noFill/>
          </a:ln>
        </p:spPr>
      </p:pic>
      <p:pic>
        <p:nvPicPr>
          <p:cNvPr id="268" name="Google Shape;268;g30e8f556eec_1_133"/>
          <p:cNvPicPr preferRelativeResize="0"/>
          <p:nvPr/>
        </p:nvPicPr>
        <p:blipFill rotWithShape="1">
          <a:blip r:embed="rId8">
            <a:alphaModFix/>
          </a:blip>
          <a:srcRect b="0" l="0" r="0" t="0"/>
          <a:stretch/>
        </p:blipFill>
        <p:spPr>
          <a:xfrm>
            <a:off x="720000" y="4441800"/>
            <a:ext cx="13553128" cy="3610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0e8f556eec_1_142"/>
          <p:cNvSpPr txBox="1"/>
          <p:nvPr/>
        </p:nvSpPr>
        <p:spPr>
          <a:xfrm>
            <a:off x="2095890" y="805990"/>
            <a:ext cx="2619600" cy="2973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3800"/>
              <a:buFont typeface="Arial"/>
              <a:buNone/>
            </a:pPr>
            <a:r>
              <a:rPr b="1" i="0" lang="en-US" sz="3800" u="none" cap="none" strike="noStrike">
                <a:solidFill>
                  <a:schemeClr val="dk1"/>
                </a:solidFill>
                <a:latin typeface="Nunito"/>
                <a:ea typeface="Nunito"/>
                <a:cs typeface="Nunito"/>
                <a:sym typeface="Nunito"/>
              </a:rPr>
              <a:t>Pros</a:t>
            </a:r>
            <a:endParaRPr b="0" i="0" sz="2600" u="none" cap="none" strike="noStrike">
              <a:solidFill>
                <a:schemeClr val="dk1"/>
              </a:solidFill>
              <a:latin typeface="Nunito"/>
              <a:ea typeface="Nunito"/>
              <a:cs typeface="Nunito"/>
              <a:sym typeface="Nunito"/>
            </a:endParaRPr>
          </a:p>
        </p:txBody>
      </p:sp>
      <p:sp>
        <p:nvSpPr>
          <p:cNvPr id="274" name="Google Shape;274;g30e8f556eec_1_142"/>
          <p:cNvSpPr txBox="1"/>
          <p:nvPr/>
        </p:nvSpPr>
        <p:spPr>
          <a:xfrm>
            <a:off x="9300255" y="806000"/>
            <a:ext cx="2619600" cy="2973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3800"/>
              <a:buFont typeface="Arial"/>
              <a:buNone/>
            </a:pPr>
            <a:r>
              <a:rPr b="1" i="0" lang="en-US" sz="3800" u="none" cap="none" strike="noStrike">
                <a:solidFill>
                  <a:schemeClr val="dk1"/>
                </a:solidFill>
                <a:latin typeface="Nunito"/>
                <a:ea typeface="Nunito"/>
                <a:cs typeface="Nunito"/>
                <a:sym typeface="Nunito"/>
              </a:rPr>
              <a:t>Cons</a:t>
            </a:r>
            <a:endParaRPr b="1" i="0" sz="2600" u="none" cap="none" strike="noStrike">
              <a:solidFill>
                <a:schemeClr val="dk1"/>
              </a:solidFill>
              <a:latin typeface="Nunito"/>
              <a:ea typeface="Nunito"/>
              <a:cs typeface="Nunito"/>
              <a:sym typeface="Nunito"/>
            </a:endParaRPr>
          </a:p>
        </p:txBody>
      </p:sp>
      <p:sp>
        <p:nvSpPr>
          <p:cNvPr id="275" name="Google Shape;275;g30e8f556eec_1_142"/>
          <p:cNvSpPr txBox="1"/>
          <p:nvPr/>
        </p:nvSpPr>
        <p:spPr>
          <a:xfrm>
            <a:off x="520120" y="2362200"/>
            <a:ext cx="4019400" cy="517200"/>
          </a:xfrm>
          <a:prstGeom prst="rect">
            <a:avLst/>
          </a:prstGeom>
          <a:noFill/>
          <a:ln>
            <a:noFill/>
          </a:ln>
        </p:spPr>
        <p:txBody>
          <a:bodyPr anchorCtr="0" anchor="t" bIns="73150" lIns="73150" spcFirstLastPara="1" rIns="73150" wrap="square" tIns="73150">
            <a:spAutoFit/>
          </a:bodyPr>
          <a:lstStyle/>
          <a:p>
            <a:pPr indent="0" lvl="0" marL="0" marR="0" rtl="0" algn="l">
              <a:lnSpc>
                <a:spcPct val="150000"/>
              </a:lnSpc>
              <a:spcBef>
                <a:spcPts val="0"/>
              </a:spcBef>
              <a:spcAft>
                <a:spcPts val="800"/>
              </a:spcAft>
              <a:buClr>
                <a:srgbClr val="000000"/>
              </a:buClr>
              <a:buSzPts val="2400"/>
              <a:buFont typeface="Arial"/>
              <a:buNone/>
            </a:pPr>
            <a:r>
              <a:t/>
            </a:r>
            <a:endParaRPr b="1" i="0" sz="2400" u="none" cap="none" strike="noStrike">
              <a:solidFill>
                <a:schemeClr val="dk1"/>
              </a:solidFill>
              <a:latin typeface="Nunito"/>
              <a:ea typeface="Nunito"/>
              <a:cs typeface="Nunito"/>
              <a:sym typeface="Nunito"/>
            </a:endParaRPr>
          </a:p>
        </p:txBody>
      </p:sp>
      <p:sp>
        <p:nvSpPr>
          <p:cNvPr id="276" name="Google Shape;276;g30e8f556eec_1_142"/>
          <p:cNvSpPr/>
          <p:nvPr/>
        </p:nvSpPr>
        <p:spPr>
          <a:xfrm>
            <a:off x="1108220" y="1573000"/>
            <a:ext cx="5362500" cy="5827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73150" lIns="73150" spcFirstLastPara="1" rIns="73150" wrap="square" tIns="73150">
            <a:noAutofit/>
          </a:bodyPr>
          <a:lstStyle/>
          <a:p>
            <a:pPr indent="-323850" lvl="0" marL="368300" marR="0" rtl="0" algn="l">
              <a:lnSpc>
                <a:spcPct val="150000"/>
              </a:lnSpc>
              <a:spcBef>
                <a:spcPts val="0"/>
              </a:spcBef>
              <a:spcAft>
                <a:spcPts val="0"/>
              </a:spcAft>
              <a:buClr>
                <a:schemeClr val="dk1"/>
              </a:buClr>
              <a:buSzPts val="2100"/>
              <a:buFont typeface="Times New Roman"/>
              <a:buChar char="●"/>
            </a:pPr>
            <a:r>
              <a:rPr b="1" i="0" lang="en-US" sz="2100" u="none" cap="none" strike="noStrike">
                <a:solidFill>
                  <a:schemeClr val="dk1"/>
                </a:solidFill>
                <a:latin typeface="Nunito"/>
                <a:ea typeface="Nunito"/>
                <a:cs typeface="Nunito"/>
                <a:sym typeface="Nunito"/>
              </a:rPr>
              <a:t>Convenient &amp; Accessible</a:t>
            </a:r>
            <a:r>
              <a:rPr b="0" i="0" lang="en-US" sz="2100" u="none" cap="none" strike="noStrike">
                <a:solidFill>
                  <a:schemeClr val="dk1"/>
                </a:solidFill>
                <a:latin typeface="Nunito"/>
                <a:ea typeface="Nunito"/>
                <a:cs typeface="Nunito"/>
                <a:sym typeface="Nunito"/>
              </a:rPr>
              <a:t>: Always available in your pocket.</a:t>
            </a:r>
            <a:endParaRPr b="0" i="0" sz="2100" u="none" cap="none" strike="noStrike">
              <a:solidFill>
                <a:schemeClr val="dk1"/>
              </a:solidFill>
              <a:latin typeface="Nunito"/>
              <a:ea typeface="Nunito"/>
              <a:cs typeface="Nunito"/>
              <a:sym typeface="Nunito"/>
            </a:endParaRPr>
          </a:p>
          <a:p>
            <a:pPr indent="-323850" lvl="0" marL="368300" marR="0" rtl="0" algn="l">
              <a:lnSpc>
                <a:spcPct val="150000"/>
              </a:lnSpc>
              <a:spcBef>
                <a:spcPts val="800"/>
              </a:spcBef>
              <a:spcAft>
                <a:spcPts val="0"/>
              </a:spcAft>
              <a:buClr>
                <a:schemeClr val="dk1"/>
              </a:buClr>
              <a:buSzPts val="2100"/>
              <a:buFont typeface="Times New Roman"/>
              <a:buChar char="●"/>
            </a:pPr>
            <a:r>
              <a:rPr b="1" i="0" lang="en-US" sz="2100" u="none" cap="none" strike="noStrike">
                <a:solidFill>
                  <a:schemeClr val="dk1"/>
                </a:solidFill>
                <a:latin typeface="Nunito"/>
                <a:ea typeface="Nunito"/>
                <a:cs typeface="Nunito"/>
                <a:sym typeface="Nunito"/>
              </a:rPr>
              <a:t>Internet Connectivity</a:t>
            </a:r>
            <a:r>
              <a:rPr b="0" i="0" lang="en-US" sz="2100" u="none" cap="none" strike="noStrike">
                <a:solidFill>
                  <a:schemeClr val="dk1"/>
                </a:solidFill>
                <a:latin typeface="Nunito"/>
                <a:ea typeface="Nunito"/>
                <a:cs typeface="Nunito"/>
                <a:sym typeface="Nunito"/>
              </a:rPr>
              <a:t>: Easy to connect anywhere.</a:t>
            </a:r>
            <a:endParaRPr b="0" i="0" sz="2100" u="none" cap="none" strike="noStrike">
              <a:solidFill>
                <a:schemeClr val="dk1"/>
              </a:solidFill>
              <a:latin typeface="Nunito"/>
              <a:ea typeface="Nunito"/>
              <a:cs typeface="Nunito"/>
              <a:sym typeface="Nunito"/>
            </a:endParaRPr>
          </a:p>
          <a:p>
            <a:pPr indent="-323850" lvl="0" marL="368300" marR="0" rtl="0" algn="l">
              <a:lnSpc>
                <a:spcPct val="150000"/>
              </a:lnSpc>
              <a:spcBef>
                <a:spcPts val="800"/>
              </a:spcBef>
              <a:spcAft>
                <a:spcPts val="0"/>
              </a:spcAft>
              <a:buClr>
                <a:schemeClr val="dk1"/>
              </a:buClr>
              <a:buSzPts val="2100"/>
              <a:buFont typeface="Times New Roman"/>
              <a:buChar char="●"/>
            </a:pPr>
            <a:r>
              <a:rPr b="1" i="0" lang="en-US" sz="2100" u="none" cap="none" strike="noStrike">
                <a:solidFill>
                  <a:schemeClr val="dk1"/>
                </a:solidFill>
                <a:latin typeface="Nunito"/>
                <a:ea typeface="Nunito"/>
                <a:cs typeface="Nunito"/>
                <a:sym typeface="Nunito"/>
              </a:rPr>
              <a:t>Frequent Usage</a:t>
            </a:r>
            <a:r>
              <a:rPr b="0" i="0" lang="en-US" sz="2100" u="none" cap="none" strike="noStrike">
                <a:solidFill>
                  <a:schemeClr val="dk1"/>
                </a:solidFill>
                <a:latin typeface="Nunito"/>
                <a:ea typeface="Nunito"/>
                <a:cs typeface="Nunito"/>
                <a:sym typeface="Nunito"/>
              </a:rPr>
              <a:t>: Users check their phones frequently, which ensures responsiveness.</a:t>
            </a:r>
            <a:endParaRPr b="1" i="0" sz="2100" u="none" cap="none" strike="noStrike">
              <a:solidFill>
                <a:schemeClr val="dk1"/>
              </a:solidFill>
              <a:latin typeface="Nunito"/>
              <a:ea typeface="Nunito"/>
              <a:cs typeface="Nunito"/>
              <a:sym typeface="Nunito"/>
            </a:endParaRPr>
          </a:p>
          <a:p>
            <a:pPr indent="0" lvl="0" marL="0" marR="0" rtl="0" algn="ctr">
              <a:lnSpc>
                <a:spcPct val="100000"/>
              </a:lnSpc>
              <a:spcBef>
                <a:spcPts val="800"/>
              </a:spcBef>
              <a:spcAft>
                <a:spcPts val="0"/>
              </a:spcAft>
              <a:buClr>
                <a:srgbClr val="000000"/>
              </a:buClr>
              <a:buSzPts val="2100"/>
              <a:buFont typeface="Arial"/>
              <a:buNone/>
            </a:pPr>
            <a:r>
              <a:t/>
            </a:r>
            <a:endParaRPr b="0" i="0" sz="2100" u="none" cap="none" strike="noStrike">
              <a:solidFill>
                <a:srgbClr val="000000"/>
              </a:solidFill>
              <a:latin typeface="Nunito"/>
              <a:ea typeface="Nunito"/>
              <a:cs typeface="Nunito"/>
              <a:sym typeface="Nunito"/>
            </a:endParaRPr>
          </a:p>
        </p:txBody>
      </p:sp>
      <p:sp>
        <p:nvSpPr>
          <p:cNvPr id="277" name="Google Shape;277;g30e8f556eec_1_142"/>
          <p:cNvSpPr/>
          <p:nvPr/>
        </p:nvSpPr>
        <p:spPr>
          <a:xfrm>
            <a:off x="7829350" y="1573000"/>
            <a:ext cx="5561400" cy="58272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73150" lIns="73150" spcFirstLastPara="1" rIns="73150" wrap="square" tIns="73150">
            <a:noAutofit/>
          </a:bodyPr>
          <a:lstStyle/>
          <a:p>
            <a:pPr indent="-323850" lvl="0" marL="368300" marR="0" rtl="0" algn="l">
              <a:lnSpc>
                <a:spcPct val="150000"/>
              </a:lnSpc>
              <a:spcBef>
                <a:spcPts val="0"/>
              </a:spcBef>
              <a:spcAft>
                <a:spcPts val="0"/>
              </a:spcAft>
              <a:buClr>
                <a:schemeClr val="dk1"/>
              </a:buClr>
              <a:buSzPts val="2100"/>
              <a:buFont typeface="Nobile"/>
              <a:buChar char="●"/>
            </a:pPr>
            <a:r>
              <a:rPr b="1" i="0" lang="en-US" sz="2100" u="none" cap="none" strike="noStrike">
                <a:solidFill>
                  <a:schemeClr val="dk1"/>
                </a:solidFill>
                <a:latin typeface="Nunito"/>
                <a:ea typeface="Nunito"/>
                <a:cs typeface="Nunito"/>
                <a:sym typeface="Nunito"/>
              </a:rPr>
              <a:t>Limited Detail</a:t>
            </a:r>
            <a:r>
              <a:rPr b="0" i="0" lang="en-US" sz="2100" u="none" cap="none" strike="noStrike">
                <a:solidFill>
                  <a:schemeClr val="dk1"/>
                </a:solidFill>
                <a:latin typeface="Nunito"/>
                <a:ea typeface="Nunito"/>
                <a:cs typeface="Nunito"/>
                <a:sym typeface="Nunito"/>
              </a:rPr>
              <a:t>: Screen size limits the information displayed.</a:t>
            </a:r>
            <a:endParaRPr b="0" i="0" sz="2100" u="none" cap="none" strike="noStrike">
              <a:solidFill>
                <a:schemeClr val="dk1"/>
              </a:solidFill>
              <a:latin typeface="Nunito"/>
              <a:ea typeface="Nunito"/>
              <a:cs typeface="Nunito"/>
              <a:sym typeface="Nunito"/>
            </a:endParaRPr>
          </a:p>
          <a:p>
            <a:pPr indent="-323850" lvl="0" marL="368300" marR="0" rtl="0" algn="l">
              <a:lnSpc>
                <a:spcPct val="150000"/>
              </a:lnSpc>
              <a:spcBef>
                <a:spcPts val="800"/>
              </a:spcBef>
              <a:spcAft>
                <a:spcPts val="0"/>
              </a:spcAft>
              <a:buClr>
                <a:schemeClr val="dk1"/>
              </a:buClr>
              <a:buSzPts val="2100"/>
              <a:buFont typeface="Nobile"/>
              <a:buChar char="●"/>
            </a:pPr>
            <a:r>
              <a:rPr b="1" i="0" lang="en-US" sz="2100" u="none" cap="none" strike="noStrike">
                <a:solidFill>
                  <a:schemeClr val="dk1"/>
                </a:solidFill>
                <a:latin typeface="Nunito"/>
                <a:ea typeface="Nunito"/>
                <a:cs typeface="Nunito"/>
                <a:sym typeface="Nunito"/>
              </a:rPr>
              <a:t>File Upload Complexity</a:t>
            </a:r>
            <a:r>
              <a:rPr b="0" i="0" lang="en-US" sz="2100" u="none" cap="none" strike="noStrike">
                <a:solidFill>
                  <a:schemeClr val="dk1"/>
                </a:solidFill>
                <a:latin typeface="Nunito"/>
                <a:ea typeface="Nunito"/>
                <a:cs typeface="Nunito"/>
                <a:sym typeface="Nunito"/>
              </a:rPr>
              <a:t>: More challenging to upload large files compared to desktop.</a:t>
            </a:r>
            <a:endParaRPr b="0" i="0" sz="2100" u="none" cap="none" strike="noStrike">
              <a:solidFill>
                <a:schemeClr val="dk1"/>
              </a:solidFill>
              <a:latin typeface="Nunito"/>
              <a:ea typeface="Nunito"/>
              <a:cs typeface="Nunito"/>
              <a:sym typeface="Nunito"/>
            </a:endParaRPr>
          </a:p>
          <a:p>
            <a:pPr indent="-323850" lvl="0" marL="368300" marR="0" rtl="0" algn="l">
              <a:lnSpc>
                <a:spcPct val="150000"/>
              </a:lnSpc>
              <a:spcBef>
                <a:spcPts val="800"/>
              </a:spcBef>
              <a:spcAft>
                <a:spcPts val="0"/>
              </a:spcAft>
              <a:buClr>
                <a:schemeClr val="dk1"/>
              </a:buClr>
              <a:buSzPts val="2100"/>
              <a:buFont typeface="Nobile"/>
              <a:buChar char="●"/>
            </a:pPr>
            <a:r>
              <a:rPr b="1" i="0" lang="en-US" sz="2100" u="none" cap="none" strike="noStrike">
                <a:solidFill>
                  <a:schemeClr val="dk1"/>
                </a:solidFill>
                <a:latin typeface="Nunito"/>
                <a:ea typeface="Nunito"/>
                <a:cs typeface="Nunito"/>
                <a:sym typeface="Nunito"/>
              </a:rPr>
              <a:t>Lower Battery Life</a:t>
            </a:r>
            <a:r>
              <a:rPr b="0" i="0" lang="en-US" sz="2100" u="none" cap="none" strike="noStrike">
                <a:solidFill>
                  <a:schemeClr val="dk1"/>
                </a:solidFill>
                <a:latin typeface="Nunito"/>
                <a:ea typeface="Nunito"/>
                <a:cs typeface="Nunito"/>
                <a:sym typeface="Nunito"/>
              </a:rPr>
              <a:t>: Frequent app usage can affect battery life.</a:t>
            </a:r>
            <a:endParaRPr b="0" i="0" sz="2100" u="none" cap="none" strike="noStrike">
              <a:solidFill>
                <a:schemeClr val="dk1"/>
              </a:solidFill>
              <a:latin typeface="Nunito"/>
              <a:ea typeface="Nunito"/>
              <a:cs typeface="Nunito"/>
              <a:sym typeface="Nunito"/>
            </a:endParaRPr>
          </a:p>
          <a:p>
            <a:pPr indent="-323850" lvl="0" marL="368300" marR="0" rtl="0" algn="l">
              <a:lnSpc>
                <a:spcPct val="150000"/>
              </a:lnSpc>
              <a:spcBef>
                <a:spcPts val="800"/>
              </a:spcBef>
              <a:spcAft>
                <a:spcPts val="800"/>
              </a:spcAft>
              <a:buClr>
                <a:schemeClr val="dk1"/>
              </a:buClr>
              <a:buSzPts val="2100"/>
              <a:buFont typeface="Nobile"/>
              <a:buChar char="●"/>
            </a:pPr>
            <a:r>
              <a:rPr b="1" i="0" lang="en-US" sz="2100" u="none" cap="none" strike="noStrike">
                <a:solidFill>
                  <a:schemeClr val="dk1"/>
                </a:solidFill>
                <a:latin typeface="Nunito"/>
                <a:ea typeface="Nunito"/>
                <a:cs typeface="Nunito"/>
                <a:sym typeface="Nunito"/>
              </a:rPr>
              <a:t>Multiple Operating Systems</a:t>
            </a:r>
            <a:r>
              <a:rPr b="0" i="0" lang="en-US" sz="2100" u="none" cap="none" strike="noStrike">
                <a:solidFill>
                  <a:schemeClr val="dk1"/>
                </a:solidFill>
                <a:latin typeface="Nunito"/>
                <a:ea typeface="Nunito"/>
                <a:cs typeface="Nunito"/>
                <a:sym typeface="Nunito"/>
              </a:rPr>
              <a:t>: Requires design considerations for iOS and Android.</a:t>
            </a:r>
            <a:endParaRPr b="0" i="0" sz="800" u="none" cap="none" strike="noStrike">
              <a:solidFill>
                <a:srgbClr val="000000"/>
              </a:solidFill>
              <a:latin typeface="Nunito"/>
              <a:ea typeface="Nunito"/>
              <a:cs typeface="Nunito"/>
              <a:sym typeface="Nunito"/>
            </a:endParaRPr>
          </a:p>
        </p:txBody>
      </p:sp>
      <p:pic>
        <p:nvPicPr>
          <p:cNvPr id="278" name="Google Shape;278;g30e8f556eec_1_142"/>
          <p:cNvPicPr preferRelativeResize="0"/>
          <p:nvPr/>
        </p:nvPicPr>
        <p:blipFill rotWithShape="1">
          <a:blip r:embed="rId3">
            <a:alphaModFix/>
          </a:blip>
          <a:srcRect b="0" l="0" r="0" t="0"/>
          <a:stretch/>
        </p:blipFill>
        <p:spPr>
          <a:xfrm>
            <a:off x="12685200" y="7668224"/>
            <a:ext cx="1945200" cy="486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preencoded.png" id="284" name="Google Shape;284;p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85" name="Google Shape;285;p9"/>
          <p:cNvSpPr/>
          <p:nvPr/>
        </p:nvSpPr>
        <p:spPr>
          <a:xfrm>
            <a:off x="837724" y="2656761"/>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Selected Interface: Mobile Application</a:t>
            </a:r>
            <a:endParaRPr b="1" i="0" sz="4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30e8f556eec_1_525"/>
          <p:cNvSpPr txBox="1"/>
          <p:nvPr/>
        </p:nvSpPr>
        <p:spPr>
          <a:xfrm>
            <a:off x="666618" y="1109580"/>
            <a:ext cx="5591100" cy="10674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3800"/>
              <a:buFont typeface="Arial"/>
              <a:buNone/>
            </a:pPr>
            <a:r>
              <a:rPr b="0" i="0" lang="en-US" sz="3800" u="none" cap="none" strike="noStrike">
                <a:solidFill>
                  <a:schemeClr val="dk1"/>
                </a:solidFill>
                <a:latin typeface="Nunito ExtraBold"/>
                <a:ea typeface="Nunito ExtraBold"/>
                <a:cs typeface="Nunito ExtraBold"/>
                <a:sym typeface="Nunito ExtraBold"/>
              </a:rPr>
              <a:t>Mobile Application</a:t>
            </a:r>
            <a:endParaRPr b="0" i="0" sz="3800" u="none" cap="none" strike="noStrike">
              <a:solidFill>
                <a:schemeClr val="dk1"/>
              </a:solidFill>
              <a:latin typeface="Nunito"/>
              <a:ea typeface="Nunito"/>
              <a:cs typeface="Nunito"/>
              <a:sym typeface="Nunito"/>
            </a:endParaRPr>
          </a:p>
        </p:txBody>
      </p:sp>
      <p:pic>
        <p:nvPicPr>
          <p:cNvPr descr="Mobile App&quot; Images – Browse 1,092,088 Stock Photos, Vectors, and Video |  Adobe Stock" id="292" name="Google Shape;292;g30e8f556eec_1_525"/>
          <p:cNvPicPr preferRelativeResize="0"/>
          <p:nvPr/>
        </p:nvPicPr>
        <p:blipFill rotWithShape="1">
          <a:blip r:embed="rId3">
            <a:alphaModFix/>
          </a:blip>
          <a:srcRect b="0" l="0" r="0" t="0"/>
          <a:stretch/>
        </p:blipFill>
        <p:spPr>
          <a:xfrm>
            <a:off x="7687515" y="2261864"/>
            <a:ext cx="6409500" cy="4272900"/>
          </a:xfrm>
          <a:prstGeom prst="roundRect">
            <a:avLst>
              <a:gd fmla="val 16667" name="adj"/>
            </a:avLst>
          </a:prstGeom>
          <a:noFill/>
          <a:ln>
            <a:noFill/>
          </a:ln>
        </p:spPr>
      </p:pic>
      <p:sp>
        <p:nvSpPr>
          <p:cNvPr id="293" name="Google Shape;293;g30e8f556eec_1_525"/>
          <p:cNvSpPr txBox="1"/>
          <p:nvPr/>
        </p:nvSpPr>
        <p:spPr>
          <a:xfrm>
            <a:off x="666620" y="2177100"/>
            <a:ext cx="7157400" cy="1856100"/>
          </a:xfrm>
          <a:prstGeom prst="rect">
            <a:avLst/>
          </a:prstGeom>
          <a:noFill/>
          <a:ln>
            <a:noFill/>
          </a:ln>
        </p:spPr>
        <p:txBody>
          <a:bodyPr anchorCtr="0" anchor="t" bIns="73150" lIns="73150" spcFirstLastPara="1" rIns="73150" wrap="square" tIns="73150">
            <a:noAutofit/>
          </a:bodyPr>
          <a:lstStyle/>
          <a:p>
            <a:pPr indent="0" lvl="0" marL="0" marR="0" rtl="0" algn="l">
              <a:lnSpc>
                <a:spcPct val="150000"/>
              </a:lnSpc>
              <a:spcBef>
                <a:spcPts val="1000"/>
              </a:spcBef>
              <a:spcAft>
                <a:spcPts val="0"/>
              </a:spcAft>
              <a:buNone/>
            </a:pPr>
            <a:r>
              <a:rPr b="1" i="0" lang="en-US" sz="2400" u="none" cap="none" strike="noStrike">
                <a:solidFill>
                  <a:schemeClr val="dk1"/>
                </a:solidFill>
                <a:latin typeface="Nunito"/>
                <a:ea typeface="Nunito"/>
                <a:cs typeface="Nunito"/>
                <a:sym typeface="Nunito"/>
              </a:rPr>
              <a:t>Convenient &amp; Accessible</a:t>
            </a:r>
            <a:r>
              <a:rPr b="0" i="0" lang="en-US" sz="2400" u="none" cap="none" strike="noStrike">
                <a:solidFill>
                  <a:schemeClr val="dk1"/>
                </a:solidFill>
                <a:latin typeface="Nunito"/>
                <a:ea typeface="Nunito"/>
                <a:cs typeface="Nunito"/>
                <a:sym typeface="Nunito"/>
              </a:rPr>
              <a:t>:</a:t>
            </a:r>
            <a:endParaRPr b="0" i="0" sz="2400" u="none" cap="none" strike="noStrike">
              <a:solidFill>
                <a:schemeClr val="dk1"/>
              </a:solidFill>
              <a:latin typeface="Nunito"/>
              <a:ea typeface="Nunito"/>
              <a:cs typeface="Nunito"/>
              <a:sym typeface="Nunito"/>
            </a:endParaRPr>
          </a:p>
          <a:p>
            <a:pPr indent="0" lvl="0" marL="736600" marR="0" rtl="0" algn="l">
              <a:lnSpc>
                <a:spcPct val="150000"/>
              </a:lnSpc>
              <a:spcBef>
                <a:spcPts val="1000"/>
              </a:spcBef>
              <a:spcAft>
                <a:spcPts val="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Support available anywhere, anytime.</a:t>
            </a:r>
            <a:endParaRPr b="0" i="0" sz="2400" u="none" cap="none" strike="noStrike">
              <a:solidFill>
                <a:schemeClr val="dk1"/>
              </a:solidFill>
              <a:latin typeface="Nunito"/>
              <a:ea typeface="Nunito"/>
              <a:cs typeface="Nunito"/>
              <a:sym typeface="Nunito"/>
            </a:endParaRPr>
          </a:p>
          <a:p>
            <a:pPr indent="0" lvl="0" marL="0" marR="0" rtl="0" algn="l">
              <a:lnSpc>
                <a:spcPct val="150000"/>
              </a:lnSpc>
              <a:spcBef>
                <a:spcPts val="800"/>
              </a:spcBef>
              <a:spcAft>
                <a:spcPts val="0"/>
              </a:spcAft>
              <a:buNone/>
            </a:pPr>
            <a:r>
              <a:rPr b="1" i="0" lang="en-US" sz="2400" u="none" cap="none" strike="noStrike">
                <a:solidFill>
                  <a:schemeClr val="dk1"/>
                </a:solidFill>
                <a:latin typeface="Nunito"/>
                <a:ea typeface="Nunito"/>
                <a:cs typeface="Nunito"/>
                <a:sym typeface="Nunito"/>
              </a:rPr>
              <a:t>Frequent Usage</a:t>
            </a:r>
            <a:r>
              <a:rPr b="0" i="0" lang="en-US" sz="2400" u="none" cap="none" strike="noStrike">
                <a:solidFill>
                  <a:schemeClr val="dk1"/>
                </a:solidFill>
                <a:latin typeface="Nunito"/>
                <a:ea typeface="Nunito"/>
                <a:cs typeface="Nunito"/>
                <a:sym typeface="Nunito"/>
              </a:rPr>
              <a:t>: </a:t>
            </a:r>
            <a:endParaRPr b="0" i="0" sz="2400" u="none" cap="none" strike="noStrike">
              <a:solidFill>
                <a:schemeClr val="dk1"/>
              </a:solidFill>
              <a:latin typeface="Nunito"/>
              <a:ea typeface="Nunito"/>
              <a:cs typeface="Nunito"/>
              <a:sym typeface="Nunito"/>
            </a:endParaRPr>
          </a:p>
          <a:p>
            <a:pPr indent="0" lvl="0" marL="736600" marR="0" rtl="0" algn="l">
              <a:lnSpc>
                <a:spcPct val="150000"/>
              </a:lnSpc>
              <a:spcBef>
                <a:spcPts val="800"/>
              </a:spcBef>
              <a:spcAft>
                <a:spcPts val="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More likely to see and use tutoring notifications.</a:t>
            </a:r>
            <a:endParaRPr b="0" i="0" sz="2400" u="none" cap="none" strike="noStrike">
              <a:solidFill>
                <a:schemeClr val="dk1"/>
              </a:solidFill>
              <a:latin typeface="Nunito"/>
              <a:ea typeface="Nunito"/>
              <a:cs typeface="Nunito"/>
              <a:sym typeface="Nunito"/>
            </a:endParaRPr>
          </a:p>
          <a:p>
            <a:pPr indent="0" lvl="0" marL="0" marR="0" rtl="0" algn="l">
              <a:lnSpc>
                <a:spcPct val="150000"/>
              </a:lnSpc>
              <a:spcBef>
                <a:spcPts val="800"/>
              </a:spcBef>
              <a:spcAft>
                <a:spcPts val="0"/>
              </a:spcAft>
              <a:buNone/>
            </a:pPr>
            <a:r>
              <a:rPr b="1" i="0" lang="en-US" sz="2400" u="none" cap="none" strike="noStrike">
                <a:solidFill>
                  <a:schemeClr val="dk1"/>
                </a:solidFill>
                <a:latin typeface="Nunito"/>
                <a:ea typeface="Nunito"/>
                <a:cs typeface="Nunito"/>
                <a:sym typeface="Nunito"/>
              </a:rPr>
              <a:t>Broad Adoption</a:t>
            </a:r>
            <a:r>
              <a:rPr b="0" i="0" lang="en-US" sz="2400" u="none" cap="none" strike="noStrike">
                <a:solidFill>
                  <a:schemeClr val="dk1"/>
                </a:solidFill>
                <a:latin typeface="Nunito"/>
                <a:ea typeface="Nunito"/>
                <a:cs typeface="Nunito"/>
                <a:sym typeface="Nunito"/>
              </a:rPr>
              <a:t>: </a:t>
            </a:r>
            <a:endParaRPr b="0" i="0" sz="2400" u="none" cap="none" strike="noStrike">
              <a:solidFill>
                <a:schemeClr val="dk1"/>
              </a:solidFill>
              <a:latin typeface="Nunito"/>
              <a:ea typeface="Nunito"/>
              <a:cs typeface="Nunito"/>
              <a:sym typeface="Nunito"/>
            </a:endParaRPr>
          </a:p>
          <a:p>
            <a:pPr indent="0" lvl="0" marL="736600" marR="0" rtl="0" algn="l">
              <a:lnSpc>
                <a:spcPct val="150000"/>
              </a:lnSpc>
              <a:spcBef>
                <a:spcPts val="800"/>
              </a:spcBef>
              <a:spcAft>
                <a:spcPts val="80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The most accessible option.</a:t>
            </a:r>
            <a:endParaRPr b="0" i="0" sz="2400" u="none" cap="none" strike="noStrike">
              <a:solidFill>
                <a:schemeClr val="dk1"/>
              </a:solidFill>
              <a:latin typeface="Nunito"/>
              <a:ea typeface="Nunito"/>
              <a:cs typeface="Nunito"/>
              <a:sym typeface="Nunito"/>
            </a:endParaRPr>
          </a:p>
        </p:txBody>
      </p:sp>
      <p:pic>
        <p:nvPicPr>
          <p:cNvPr id="294" name="Google Shape;294;g30e8f556eec_1_525"/>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0e8f556eec_1_232"/>
          <p:cNvSpPr txBox="1"/>
          <p:nvPr/>
        </p:nvSpPr>
        <p:spPr>
          <a:xfrm>
            <a:off x="702245" y="1529240"/>
            <a:ext cx="7157400" cy="1856100"/>
          </a:xfrm>
          <a:prstGeom prst="rect">
            <a:avLst/>
          </a:prstGeom>
          <a:noFill/>
          <a:ln>
            <a:noFill/>
          </a:ln>
        </p:spPr>
        <p:txBody>
          <a:bodyPr anchorCtr="0" anchor="t" bIns="73150" lIns="73150" spcFirstLastPara="1" rIns="73150" wrap="square" tIns="73150">
            <a:noAutofit/>
          </a:bodyPr>
          <a:lstStyle/>
          <a:p>
            <a:pPr indent="0" lvl="0" marL="0" marR="0" rtl="0" algn="l">
              <a:lnSpc>
                <a:spcPct val="150000"/>
              </a:lnSpc>
              <a:spcBef>
                <a:spcPts val="1000"/>
              </a:spcBef>
              <a:spcAft>
                <a:spcPts val="0"/>
              </a:spcAft>
              <a:buNone/>
            </a:pPr>
            <a:r>
              <a:rPr b="1" i="0" lang="en-US" sz="2400" u="none" cap="none" strike="noStrike">
                <a:solidFill>
                  <a:schemeClr val="dk1"/>
                </a:solidFill>
                <a:latin typeface="Nunito"/>
                <a:ea typeface="Nunito"/>
                <a:cs typeface="Nunito"/>
                <a:sym typeface="Nunito"/>
              </a:rPr>
              <a:t>Low Adoption</a:t>
            </a:r>
            <a:r>
              <a:rPr b="0" i="0" lang="en-US" sz="2400" u="none" cap="none" strike="noStrike">
                <a:solidFill>
                  <a:schemeClr val="dk1"/>
                </a:solidFill>
                <a:latin typeface="Nunito"/>
                <a:ea typeface="Nunito"/>
                <a:cs typeface="Nunito"/>
                <a:sym typeface="Nunito"/>
              </a:rPr>
              <a:t>: </a:t>
            </a:r>
            <a:endParaRPr b="0" i="0" sz="2400" u="none" cap="none" strike="noStrike">
              <a:solidFill>
                <a:schemeClr val="dk1"/>
              </a:solidFill>
              <a:latin typeface="Nunito"/>
              <a:ea typeface="Nunito"/>
              <a:cs typeface="Nunito"/>
              <a:sym typeface="Nunito"/>
            </a:endParaRPr>
          </a:p>
          <a:p>
            <a:pPr indent="0" lvl="0" marL="736600" marR="0" rtl="0" algn="l">
              <a:lnSpc>
                <a:spcPct val="150000"/>
              </a:lnSpc>
              <a:spcBef>
                <a:spcPts val="1000"/>
              </a:spcBef>
              <a:spcAft>
                <a:spcPts val="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Few students own smartwatches</a:t>
            </a:r>
            <a:endParaRPr b="0" i="0" sz="2400" u="none" cap="none" strike="noStrike">
              <a:solidFill>
                <a:schemeClr val="dk1"/>
              </a:solidFill>
              <a:latin typeface="Nunito"/>
              <a:ea typeface="Nunito"/>
              <a:cs typeface="Nunito"/>
              <a:sym typeface="Nunito"/>
            </a:endParaRPr>
          </a:p>
          <a:p>
            <a:pPr indent="0" lvl="0" marL="0" marR="0" rtl="0" algn="l">
              <a:lnSpc>
                <a:spcPct val="150000"/>
              </a:lnSpc>
              <a:spcBef>
                <a:spcPts val="1000"/>
              </a:spcBef>
              <a:spcAft>
                <a:spcPts val="0"/>
              </a:spcAft>
              <a:buNone/>
            </a:pPr>
            <a:r>
              <a:rPr b="1" i="0" lang="en-US" sz="2400" u="none" cap="none" strike="noStrike">
                <a:solidFill>
                  <a:schemeClr val="dk1"/>
                </a:solidFill>
                <a:latin typeface="Nunito"/>
                <a:ea typeface="Nunito"/>
                <a:cs typeface="Nunito"/>
                <a:sym typeface="Nunito"/>
              </a:rPr>
              <a:t>Limited Screen Size</a:t>
            </a:r>
            <a:r>
              <a:rPr b="0" i="0" lang="en-US" sz="2400" u="none" cap="none" strike="noStrike">
                <a:solidFill>
                  <a:schemeClr val="dk1"/>
                </a:solidFill>
                <a:latin typeface="Nunito"/>
                <a:ea typeface="Nunito"/>
                <a:cs typeface="Nunito"/>
                <a:sym typeface="Nunito"/>
              </a:rPr>
              <a:t>: </a:t>
            </a:r>
            <a:endParaRPr b="0" i="0" sz="2400" u="none" cap="none" strike="noStrike">
              <a:solidFill>
                <a:schemeClr val="dk1"/>
              </a:solidFill>
              <a:latin typeface="Nunito"/>
              <a:ea typeface="Nunito"/>
              <a:cs typeface="Nunito"/>
              <a:sym typeface="Nunito"/>
            </a:endParaRPr>
          </a:p>
          <a:p>
            <a:pPr indent="0" lvl="0" marL="736600" marR="0" rtl="0" algn="l">
              <a:lnSpc>
                <a:spcPct val="150000"/>
              </a:lnSpc>
              <a:spcBef>
                <a:spcPts val="1000"/>
              </a:spcBef>
              <a:spcAft>
                <a:spcPts val="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Small screens are not ideal for detailed tutoring content.</a:t>
            </a:r>
            <a:endParaRPr b="0" i="0" sz="2400" u="none" cap="none" strike="noStrike">
              <a:solidFill>
                <a:schemeClr val="dk1"/>
              </a:solidFill>
              <a:latin typeface="Nunito"/>
              <a:ea typeface="Nunito"/>
              <a:cs typeface="Nunito"/>
              <a:sym typeface="Nunito"/>
            </a:endParaRPr>
          </a:p>
          <a:p>
            <a:pPr indent="0" lvl="0" marL="0" marR="0" rtl="0" algn="l">
              <a:lnSpc>
                <a:spcPct val="150000"/>
              </a:lnSpc>
              <a:spcBef>
                <a:spcPts val="800"/>
              </a:spcBef>
              <a:spcAft>
                <a:spcPts val="0"/>
              </a:spcAft>
              <a:buNone/>
            </a:pPr>
            <a:r>
              <a:rPr b="1" i="0" lang="en-US" sz="2400" u="none" cap="none" strike="noStrike">
                <a:solidFill>
                  <a:schemeClr val="dk1"/>
                </a:solidFill>
                <a:latin typeface="Nunito"/>
                <a:ea typeface="Nunito"/>
                <a:cs typeface="Nunito"/>
                <a:sym typeface="Nunito"/>
              </a:rPr>
              <a:t>High Cost</a:t>
            </a:r>
            <a:r>
              <a:rPr b="0" i="0" lang="en-US" sz="2400" u="none" cap="none" strike="noStrike">
                <a:solidFill>
                  <a:schemeClr val="dk1"/>
                </a:solidFill>
                <a:latin typeface="Nunito"/>
                <a:ea typeface="Nunito"/>
                <a:cs typeface="Nunito"/>
                <a:sym typeface="Nunito"/>
              </a:rPr>
              <a:t>: </a:t>
            </a:r>
            <a:endParaRPr b="0" i="0" sz="2400" u="none" cap="none" strike="noStrike">
              <a:solidFill>
                <a:schemeClr val="dk1"/>
              </a:solidFill>
              <a:latin typeface="Nunito"/>
              <a:ea typeface="Nunito"/>
              <a:cs typeface="Nunito"/>
              <a:sym typeface="Nunito"/>
            </a:endParaRPr>
          </a:p>
          <a:p>
            <a:pPr indent="0" lvl="0" marL="736600" marR="0" rtl="0" algn="l">
              <a:lnSpc>
                <a:spcPct val="150000"/>
              </a:lnSpc>
              <a:spcBef>
                <a:spcPts val="800"/>
              </a:spcBef>
              <a:spcAft>
                <a:spcPts val="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Wearables are expensive, which limits accessibility.</a:t>
            </a:r>
            <a:endParaRPr b="0" i="0" sz="2400" u="none" cap="none" strike="noStrike">
              <a:solidFill>
                <a:schemeClr val="dk1"/>
              </a:solidFill>
              <a:latin typeface="Nunito"/>
              <a:ea typeface="Nunito"/>
              <a:cs typeface="Nunito"/>
              <a:sym typeface="Nunito"/>
            </a:endParaRPr>
          </a:p>
          <a:p>
            <a:pPr indent="0" lvl="0" marL="0" marR="0" rtl="0" algn="l">
              <a:lnSpc>
                <a:spcPct val="150000"/>
              </a:lnSpc>
              <a:spcBef>
                <a:spcPts val="1000"/>
              </a:spcBef>
              <a:spcAft>
                <a:spcPts val="0"/>
              </a:spcAft>
              <a:buNone/>
            </a:pPr>
            <a:r>
              <a:rPr b="1" i="0" lang="en-US" sz="2400" u="none" cap="none" strike="noStrike">
                <a:solidFill>
                  <a:schemeClr val="dk1"/>
                </a:solidFill>
                <a:latin typeface="Nunito"/>
                <a:ea typeface="Nunito"/>
                <a:cs typeface="Nunito"/>
                <a:sym typeface="Nunito"/>
              </a:rPr>
              <a:t>Limited Functionality</a:t>
            </a:r>
            <a:r>
              <a:rPr b="0" i="0" lang="en-US" sz="2400" u="none" cap="none" strike="noStrike">
                <a:solidFill>
                  <a:schemeClr val="dk1"/>
                </a:solidFill>
                <a:latin typeface="Nunito"/>
                <a:ea typeface="Nunito"/>
                <a:cs typeface="Nunito"/>
                <a:sym typeface="Nunito"/>
              </a:rPr>
              <a:t>:</a:t>
            </a:r>
            <a:endParaRPr b="0" i="0" sz="2400" u="none" cap="none" strike="noStrike">
              <a:solidFill>
                <a:schemeClr val="dk1"/>
              </a:solidFill>
              <a:latin typeface="Nunito"/>
              <a:ea typeface="Nunito"/>
              <a:cs typeface="Nunito"/>
              <a:sym typeface="Nunito"/>
            </a:endParaRPr>
          </a:p>
          <a:p>
            <a:pPr indent="0" lvl="0" marL="736600" marR="0" rtl="0" algn="l">
              <a:lnSpc>
                <a:spcPct val="150000"/>
              </a:lnSpc>
              <a:spcBef>
                <a:spcPts val="1000"/>
              </a:spcBef>
              <a:spcAft>
                <a:spcPts val="80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Not suitable for complex interactions</a:t>
            </a:r>
            <a:endParaRPr b="0" i="0" sz="2400" u="none" cap="none" strike="noStrike">
              <a:solidFill>
                <a:schemeClr val="dk1"/>
              </a:solidFill>
              <a:latin typeface="Nunito"/>
              <a:ea typeface="Nunito"/>
              <a:cs typeface="Nunito"/>
              <a:sym typeface="Nunito"/>
            </a:endParaRPr>
          </a:p>
        </p:txBody>
      </p:sp>
      <p:sp>
        <p:nvSpPr>
          <p:cNvPr id="300" name="Google Shape;300;g30e8f556eec_1_232"/>
          <p:cNvSpPr txBox="1"/>
          <p:nvPr/>
        </p:nvSpPr>
        <p:spPr>
          <a:xfrm>
            <a:off x="1054478" y="694320"/>
            <a:ext cx="5591100" cy="10674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3800"/>
              <a:buFont typeface="Arial"/>
              <a:buNone/>
            </a:pPr>
            <a:r>
              <a:rPr b="0" i="0" lang="en-US" sz="3800" u="none" cap="none" strike="noStrike">
                <a:solidFill>
                  <a:schemeClr val="dk1"/>
                </a:solidFill>
                <a:latin typeface="Nunito ExtraBold"/>
                <a:ea typeface="Nunito ExtraBold"/>
                <a:cs typeface="Nunito ExtraBold"/>
                <a:sym typeface="Nunito ExtraBold"/>
              </a:rPr>
              <a:t>Wearable Application</a:t>
            </a:r>
            <a:endParaRPr b="0" i="0" sz="3800" u="none" cap="none" strike="noStrike">
              <a:solidFill>
                <a:schemeClr val="dk1"/>
              </a:solidFill>
              <a:latin typeface="Nunito"/>
              <a:ea typeface="Nunito"/>
              <a:cs typeface="Nunito"/>
              <a:sym typeface="Nunito"/>
            </a:endParaRPr>
          </a:p>
        </p:txBody>
      </p:sp>
      <p:pic>
        <p:nvPicPr>
          <p:cNvPr descr="Smart Watch Images – Browse 904,895 Stock Photos, Vectors, and Video |  Adobe Stock" id="301" name="Google Shape;301;g30e8f556eec_1_232"/>
          <p:cNvPicPr preferRelativeResize="0"/>
          <p:nvPr/>
        </p:nvPicPr>
        <p:blipFill rotWithShape="1">
          <a:blip r:embed="rId3">
            <a:alphaModFix/>
          </a:blip>
          <a:srcRect b="0" l="0" r="0" t="0"/>
          <a:stretch/>
        </p:blipFill>
        <p:spPr>
          <a:xfrm>
            <a:off x="8322980" y="2185462"/>
            <a:ext cx="5591100" cy="3301800"/>
          </a:xfrm>
          <a:prstGeom prst="roundRect">
            <a:avLst>
              <a:gd fmla="val 16667" name="adj"/>
            </a:avLst>
          </a:prstGeom>
          <a:noFill/>
          <a:ln>
            <a:noFill/>
          </a:ln>
        </p:spPr>
      </p:pic>
      <p:pic>
        <p:nvPicPr>
          <p:cNvPr id="302" name="Google Shape;302;g30e8f556eec_1_232"/>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0e8f556eec_0_239"/>
          <p:cNvSpPr/>
          <p:nvPr/>
        </p:nvSpPr>
        <p:spPr>
          <a:xfrm>
            <a:off x="2943950" y="2277850"/>
            <a:ext cx="10447800" cy="29148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00002E"/>
              </a:buClr>
              <a:buSzPts val="6100"/>
              <a:buFont typeface="Nunito SemiBold"/>
              <a:buNone/>
            </a:pPr>
            <a:r>
              <a:rPr b="0" i="0" lang="en-US" sz="6100" u="none" cap="none" strike="noStrike">
                <a:solidFill>
                  <a:srgbClr val="00002E"/>
                </a:solidFill>
                <a:latin typeface="Nunito SemiBold"/>
                <a:ea typeface="Nunito SemiBold"/>
                <a:cs typeface="Nunito SemiBold"/>
                <a:sym typeface="Nunito SemiBold"/>
              </a:rPr>
              <a:t>Low-Fidelity Prototype</a:t>
            </a:r>
            <a:endParaRPr b="0" i="0" sz="6100" u="none" cap="none" strike="noStrike">
              <a:solidFill>
                <a:srgbClr val="000000"/>
              </a:solidFill>
              <a:latin typeface="Arial"/>
              <a:ea typeface="Arial"/>
              <a:cs typeface="Arial"/>
              <a:sym typeface="Arial"/>
            </a:endParaRPr>
          </a:p>
        </p:txBody>
      </p:sp>
      <p:sp>
        <p:nvSpPr>
          <p:cNvPr id="309" name="Google Shape;309;g30e8f556eec_0_239"/>
          <p:cNvSpPr/>
          <p:nvPr/>
        </p:nvSpPr>
        <p:spPr>
          <a:xfrm>
            <a:off x="6324124" y="4641533"/>
            <a:ext cx="74685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t/>
            </a:r>
            <a:endParaRPr b="0" i="0" sz="1850" u="none" cap="none" strike="noStrike">
              <a:solidFill>
                <a:srgbClr val="000000"/>
              </a:solidFill>
              <a:latin typeface="Arial"/>
              <a:ea typeface="Arial"/>
              <a:cs typeface="Arial"/>
              <a:sym typeface="Arial"/>
            </a:endParaRPr>
          </a:p>
        </p:txBody>
      </p:sp>
      <p:pic>
        <p:nvPicPr>
          <p:cNvPr id="310" name="Google Shape;310;g30e8f556eec_0_239"/>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descr="Low-Fidelity Prototyping: What Is It and How Can It Help? | Figma" id="311" name="Google Shape;311;g30e8f556eec_0_239"/>
          <p:cNvPicPr preferRelativeResize="0"/>
          <p:nvPr/>
        </p:nvPicPr>
        <p:blipFill rotWithShape="1">
          <a:blip r:embed="rId4">
            <a:alphaModFix/>
          </a:blip>
          <a:srcRect b="0" l="0" r="0" t="0"/>
          <a:stretch/>
        </p:blipFill>
        <p:spPr>
          <a:xfrm>
            <a:off x="7313974" y="3981338"/>
            <a:ext cx="4369325" cy="2192275"/>
          </a:xfrm>
          <a:prstGeom prst="rect">
            <a:avLst/>
          </a:prstGeom>
          <a:noFill/>
          <a:ln>
            <a:noFill/>
          </a:ln>
        </p:spPr>
      </p:pic>
      <p:pic>
        <p:nvPicPr>
          <p:cNvPr descr="prototype icon" id="312" name="Google Shape;312;g30e8f556eec_0_239"/>
          <p:cNvPicPr preferRelativeResize="0"/>
          <p:nvPr/>
        </p:nvPicPr>
        <p:blipFill rotWithShape="1">
          <a:blip r:embed="rId5">
            <a:alphaModFix/>
          </a:blip>
          <a:srcRect b="0" l="0" r="0" t="0"/>
          <a:stretch/>
        </p:blipFill>
        <p:spPr>
          <a:xfrm>
            <a:off x="4117725" y="4124975"/>
            <a:ext cx="1905000" cy="190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g30e8f556eec_3_0"/>
          <p:cNvPicPr preferRelativeResize="0"/>
          <p:nvPr/>
        </p:nvPicPr>
        <p:blipFill rotWithShape="1">
          <a:blip r:embed="rId3">
            <a:alphaModFix/>
          </a:blip>
          <a:srcRect b="0" l="0" r="0" t="0"/>
          <a:stretch/>
        </p:blipFill>
        <p:spPr>
          <a:xfrm>
            <a:off x="10647030" y="2334945"/>
            <a:ext cx="2819400" cy="2872200"/>
          </a:xfrm>
          <a:prstGeom prst="ellipse">
            <a:avLst/>
          </a:prstGeom>
          <a:noFill/>
          <a:ln cap="flat" cmpd="sng" w="19050">
            <a:solidFill>
              <a:schemeClr val="accent6"/>
            </a:solidFill>
            <a:prstDash val="solid"/>
            <a:round/>
            <a:headEnd len="sm" w="sm" type="none"/>
            <a:tailEnd len="sm" w="sm" type="none"/>
          </a:ln>
        </p:spPr>
      </p:pic>
      <p:pic>
        <p:nvPicPr>
          <p:cNvPr id="122" name="Google Shape;122;g30e8f556eec_3_0"/>
          <p:cNvPicPr preferRelativeResize="0"/>
          <p:nvPr/>
        </p:nvPicPr>
        <p:blipFill rotWithShape="1">
          <a:blip r:embed="rId4">
            <a:alphaModFix/>
          </a:blip>
          <a:srcRect b="36834" l="24513" r="18621" t="17953"/>
          <a:stretch/>
        </p:blipFill>
        <p:spPr>
          <a:xfrm>
            <a:off x="3903300" y="2335410"/>
            <a:ext cx="2848800" cy="2872200"/>
          </a:xfrm>
          <a:prstGeom prst="ellipse">
            <a:avLst/>
          </a:prstGeom>
          <a:noFill/>
          <a:ln cap="flat" cmpd="sng" w="19050">
            <a:solidFill>
              <a:schemeClr val="accent1"/>
            </a:solidFill>
            <a:prstDash val="solid"/>
            <a:round/>
            <a:headEnd len="sm" w="sm" type="none"/>
            <a:tailEnd len="sm" w="sm" type="none"/>
          </a:ln>
        </p:spPr>
      </p:pic>
      <p:pic>
        <p:nvPicPr>
          <p:cNvPr id="123" name="Google Shape;123;g30e8f556eec_3_0"/>
          <p:cNvPicPr preferRelativeResize="0"/>
          <p:nvPr/>
        </p:nvPicPr>
        <p:blipFill rotWithShape="1">
          <a:blip r:embed="rId5">
            <a:alphaModFix/>
          </a:blip>
          <a:srcRect b="32613" l="22551" r="23548" t="9873"/>
          <a:stretch/>
        </p:blipFill>
        <p:spPr>
          <a:xfrm>
            <a:off x="7260570" y="2314620"/>
            <a:ext cx="2848800" cy="3039000"/>
          </a:xfrm>
          <a:prstGeom prst="ellipse">
            <a:avLst/>
          </a:prstGeom>
          <a:noFill/>
          <a:ln cap="flat" cmpd="sng" w="19050">
            <a:solidFill>
              <a:schemeClr val="accent2"/>
            </a:solidFill>
            <a:prstDash val="solid"/>
            <a:round/>
            <a:headEnd len="sm" w="sm" type="none"/>
            <a:tailEnd len="sm" w="sm" type="none"/>
          </a:ln>
        </p:spPr>
      </p:pic>
      <p:pic>
        <p:nvPicPr>
          <p:cNvPr id="124" name="Google Shape;124;g30e8f556eec_3_0"/>
          <p:cNvPicPr preferRelativeResize="0"/>
          <p:nvPr/>
        </p:nvPicPr>
        <p:blipFill rotWithShape="1">
          <a:blip r:embed="rId6">
            <a:alphaModFix/>
          </a:blip>
          <a:srcRect b="0" l="0" r="0" t="0"/>
          <a:stretch/>
        </p:blipFill>
        <p:spPr>
          <a:xfrm>
            <a:off x="676310" y="2335405"/>
            <a:ext cx="2788200" cy="2872200"/>
          </a:xfrm>
          <a:prstGeom prst="ellipse">
            <a:avLst/>
          </a:prstGeom>
          <a:noFill/>
          <a:ln cap="flat" cmpd="sng" w="19050">
            <a:solidFill>
              <a:schemeClr val="accent3"/>
            </a:solidFill>
            <a:prstDash val="solid"/>
            <a:round/>
            <a:headEnd len="sm" w="sm" type="none"/>
            <a:tailEnd len="sm" w="sm" type="none"/>
          </a:ln>
        </p:spPr>
      </p:pic>
      <p:sp>
        <p:nvSpPr>
          <p:cNvPr id="125" name="Google Shape;125;g30e8f556eec_3_0"/>
          <p:cNvSpPr txBox="1"/>
          <p:nvPr>
            <p:ph idx="1" type="body"/>
          </p:nvPr>
        </p:nvSpPr>
        <p:spPr>
          <a:xfrm>
            <a:off x="99810" y="5376060"/>
            <a:ext cx="3478800" cy="191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Nobile"/>
                <a:ea typeface="Nobile"/>
                <a:cs typeface="Nobile"/>
                <a:sym typeface="Nobile"/>
              </a:rPr>
              <a:t>Jennifer Lew (’26) </a:t>
            </a:r>
            <a:r>
              <a:rPr b="0" i="0" lang="en-US" sz="2000" u="none" cap="none" strike="noStrike">
                <a:solidFill>
                  <a:srgbClr val="000000"/>
                </a:solidFill>
                <a:latin typeface="Nobile"/>
                <a:ea typeface="Nobile"/>
                <a:cs typeface="Nobile"/>
                <a:sym typeface="Nobile"/>
              </a:rPr>
              <a:t>   </a:t>
            </a:r>
            <a:endParaRPr b="0" i="0" sz="2000" u="none" cap="none" strike="noStrike">
              <a:solidFill>
                <a:srgbClr val="000000"/>
              </a:solidFill>
              <a:latin typeface="Nobile"/>
              <a:ea typeface="Nobile"/>
              <a:cs typeface="Nobile"/>
              <a:sym typeface="Nobile"/>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Nobile"/>
                <a:ea typeface="Nobile"/>
                <a:cs typeface="Nobile"/>
                <a:sym typeface="Nobile"/>
              </a:rPr>
              <a:t>                                                                    Computer Science (AI)                   Palos Verdes, CA                                    </a:t>
            </a:r>
            <a:endParaRPr b="0" i="0" sz="1800" u="none" cap="none" strike="noStrike">
              <a:solidFill>
                <a:srgbClr val="000000"/>
              </a:solidFill>
              <a:latin typeface="Nobile"/>
              <a:ea typeface="Nobile"/>
              <a:cs typeface="Nobile"/>
              <a:sym typeface="Nobile"/>
            </a:endParaRPr>
          </a:p>
        </p:txBody>
      </p:sp>
      <p:sp>
        <p:nvSpPr>
          <p:cNvPr id="126" name="Google Shape;126;g30e8f556eec_3_0"/>
          <p:cNvSpPr txBox="1"/>
          <p:nvPr>
            <p:ph idx="2" type="body"/>
          </p:nvPr>
        </p:nvSpPr>
        <p:spPr>
          <a:xfrm>
            <a:off x="6686665" y="5572045"/>
            <a:ext cx="3570600" cy="17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Nobile"/>
                <a:ea typeface="Nobile"/>
                <a:cs typeface="Nobile"/>
                <a:sym typeface="Nobile"/>
              </a:rPr>
              <a:t>Meghana Paturu (’26)</a:t>
            </a:r>
            <a:r>
              <a:rPr b="0" i="0" lang="en-US" sz="2000" u="none" cap="none" strike="noStrike">
                <a:solidFill>
                  <a:srgbClr val="000000"/>
                </a:solidFill>
                <a:latin typeface="Nobile"/>
                <a:ea typeface="Nobile"/>
                <a:cs typeface="Nobile"/>
                <a:sym typeface="Nobile"/>
              </a:rPr>
              <a:t>  </a:t>
            </a:r>
            <a:endParaRPr b="0" i="0" sz="2000" u="none" cap="none" strike="noStrike">
              <a:solidFill>
                <a:srgbClr val="000000"/>
              </a:solidFill>
              <a:latin typeface="Nobile"/>
              <a:ea typeface="Nobile"/>
              <a:cs typeface="Nobile"/>
              <a:sym typeface="Nobile"/>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Nobile"/>
                <a:ea typeface="Nobile"/>
                <a:cs typeface="Nobile"/>
                <a:sym typeface="Nobile"/>
              </a:rPr>
              <a:t>                                                                       Computer Science (HCI) &amp; </a:t>
            </a:r>
            <a:endParaRPr b="0" i="0" sz="1800" u="none" cap="none" strike="noStrike">
              <a:solidFill>
                <a:srgbClr val="000000"/>
              </a:solidFill>
              <a:latin typeface="Nobile"/>
              <a:ea typeface="Nobile"/>
              <a:cs typeface="Nobile"/>
              <a:sym typeface="Nobile"/>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Nobile"/>
                <a:ea typeface="Nobile"/>
                <a:cs typeface="Nobile"/>
                <a:sym typeface="Nobile"/>
              </a:rPr>
              <a:t>Economics                                     Belle Mead, NJ                                   </a:t>
            </a:r>
            <a:endParaRPr b="0" i="0" sz="1800" u="none" cap="none" strike="noStrike">
              <a:solidFill>
                <a:srgbClr val="000000"/>
              </a:solidFill>
              <a:latin typeface="Nobile"/>
              <a:ea typeface="Nobile"/>
              <a:cs typeface="Nobile"/>
              <a:sym typeface="Nobile"/>
            </a:endParaRPr>
          </a:p>
        </p:txBody>
      </p:sp>
      <p:sp>
        <p:nvSpPr>
          <p:cNvPr id="127" name="Google Shape;127;g30e8f556eec_3_0"/>
          <p:cNvSpPr txBox="1"/>
          <p:nvPr>
            <p:ph idx="3" type="body"/>
          </p:nvPr>
        </p:nvSpPr>
        <p:spPr>
          <a:xfrm>
            <a:off x="10360450" y="5571900"/>
            <a:ext cx="3672300" cy="191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Nobile"/>
                <a:ea typeface="Nobile"/>
                <a:cs typeface="Nobile"/>
                <a:sym typeface="Nobile"/>
              </a:rPr>
              <a:t>Jonah Blaydes-Greenberg (’26)  </a:t>
            </a:r>
            <a:r>
              <a:rPr b="0" i="0" lang="en-US" sz="2000" u="none" cap="none" strike="noStrike">
                <a:solidFill>
                  <a:srgbClr val="000000"/>
                </a:solidFill>
                <a:latin typeface="Nobile"/>
                <a:ea typeface="Nobile"/>
                <a:cs typeface="Nobile"/>
                <a:sym typeface="Nobile"/>
              </a:rPr>
              <a:t>  </a:t>
            </a:r>
            <a:endParaRPr b="0" i="0" sz="2000" u="none" cap="none" strike="noStrike">
              <a:solidFill>
                <a:srgbClr val="000000"/>
              </a:solidFill>
              <a:latin typeface="Nobile"/>
              <a:ea typeface="Nobile"/>
              <a:cs typeface="Nobile"/>
              <a:sym typeface="Nobile"/>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Nobile"/>
                <a:ea typeface="Nobile"/>
                <a:cs typeface="Nobile"/>
                <a:sym typeface="Nobile"/>
              </a:rPr>
              <a:t>                                                                        Computer Science (HCI) &amp; Music                                           Los Altos, CA       </a:t>
            </a:r>
            <a:r>
              <a:rPr b="0" i="0" lang="en-US" sz="2000" u="none" cap="none" strike="noStrike">
                <a:solidFill>
                  <a:srgbClr val="000000"/>
                </a:solidFill>
                <a:latin typeface="Nobile"/>
                <a:ea typeface="Nobile"/>
                <a:cs typeface="Nobile"/>
                <a:sym typeface="Nobile"/>
              </a:rPr>
              <a:t>                          </a:t>
            </a:r>
            <a:endParaRPr b="0" i="0" sz="2000" u="none" cap="none" strike="noStrike">
              <a:solidFill>
                <a:srgbClr val="000000"/>
              </a:solidFill>
              <a:latin typeface="Nobile"/>
              <a:ea typeface="Nobile"/>
              <a:cs typeface="Nobile"/>
              <a:sym typeface="Nobile"/>
            </a:endParaRPr>
          </a:p>
        </p:txBody>
      </p:sp>
      <p:sp>
        <p:nvSpPr>
          <p:cNvPr id="128" name="Google Shape;128;g30e8f556eec_3_0"/>
          <p:cNvSpPr txBox="1"/>
          <p:nvPr>
            <p:ph idx="4" type="body"/>
          </p:nvPr>
        </p:nvSpPr>
        <p:spPr>
          <a:xfrm>
            <a:off x="3342345" y="5376045"/>
            <a:ext cx="3478800" cy="191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Nobile"/>
                <a:ea typeface="Nobile"/>
                <a:cs typeface="Nobile"/>
                <a:sym typeface="Nobile"/>
              </a:rPr>
              <a:t>Alex Yansouni (’26) </a:t>
            </a:r>
            <a:r>
              <a:rPr b="0" i="0" lang="en-US" sz="2000" u="none" cap="none" strike="noStrike">
                <a:solidFill>
                  <a:srgbClr val="000000"/>
                </a:solidFill>
                <a:latin typeface="Nobile"/>
                <a:ea typeface="Nobile"/>
                <a:cs typeface="Nobile"/>
                <a:sym typeface="Nobile"/>
              </a:rPr>
              <a:t>        </a:t>
            </a:r>
            <a:endParaRPr b="0" i="0" sz="2000" u="none" cap="none" strike="noStrike">
              <a:solidFill>
                <a:srgbClr val="000000"/>
              </a:solidFill>
              <a:latin typeface="Nobile"/>
              <a:ea typeface="Nobile"/>
              <a:cs typeface="Nobile"/>
              <a:sym typeface="Nobile"/>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Nobile"/>
                <a:ea typeface="Nobile"/>
                <a:cs typeface="Nobile"/>
                <a:sym typeface="Nobile"/>
              </a:rPr>
              <a:t>                                                               Computer Science (HCI)                   Los Altos, CA                                    </a:t>
            </a:r>
            <a:endParaRPr b="0" i="0" sz="1800" u="none" cap="none" strike="noStrike">
              <a:solidFill>
                <a:srgbClr val="000000"/>
              </a:solidFill>
              <a:latin typeface="Nobile"/>
              <a:ea typeface="Nobile"/>
              <a:cs typeface="Nobile"/>
              <a:sym typeface="Nobile"/>
            </a:endParaRPr>
          </a:p>
        </p:txBody>
      </p:sp>
      <p:sp>
        <p:nvSpPr>
          <p:cNvPr id="129" name="Google Shape;129;g30e8f556eec_3_0"/>
          <p:cNvSpPr/>
          <p:nvPr/>
        </p:nvSpPr>
        <p:spPr>
          <a:xfrm>
            <a:off x="680300" y="736981"/>
            <a:ext cx="6006300" cy="9993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00002E"/>
              </a:buClr>
              <a:buSzPts val="6100"/>
              <a:buFont typeface="Nunito SemiBold"/>
              <a:buNone/>
            </a:pPr>
            <a:r>
              <a:rPr b="1" i="0" lang="en-US" sz="6100" u="none" cap="none" strike="noStrike">
                <a:solidFill>
                  <a:srgbClr val="00002E"/>
                </a:solidFill>
                <a:latin typeface="Nunito"/>
                <a:ea typeface="Nunito"/>
                <a:cs typeface="Nunito"/>
                <a:sym typeface="Nunito"/>
              </a:rPr>
              <a:t>Meet the Team!</a:t>
            </a:r>
            <a:endParaRPr b="1" i="0" sz="6100" u="none" cap="none" strike="noStrike">
              <a:solidFill>
                <a:srgbClr val="00002E"/>
              </a:solidFill>
              <a:latin typeface="Nunito"/>
              <a:ea typeface="Nunito"/>
              <a:cs typeface="Nunito"/>
              <a:sym typeface="Nunito"/>
            </a:endParaRPr>
          </a:p>
          <a:p>
            <a:pPr indent="0" lvl="0" marL="0" marR="0" rtl="0" algn="l">
              <a:lnSpc>
                <a:spcPct val="125409"/>
              </a:lnSpc>
              <a:spcBef>
                <a:spcPts val="0"/>
              </a:spcBef>
              <a:spcAft>
                <a:spcPts val="0"/>
              </a:spcAft>
              <a:buClr>
                <a:srgbClr val="00002E"/>
              </a:buClr>
              <a:buSzPts val="6100"/>
              <a:buFont typeface="Nunito SemiBold"/>
              <a:buNone/>
            </a:pPr>
            <a:r>
              <a:t/>
            </a:r>
            <a:endParaRPr b="0" i="0" sz="6100" u="none" cap="none" strike="noStrike">
              <a:solidFill>
                <a:srgbClr val="00002E"/>
              </a:solidFill>
              <a:latin typeface="Nunito SemiBold"/>
              <a:ea typeface="Nunito SemiBold"/>
              <a:cs typeface="Nunito SemiBold"/>
              <a:sym typeface="Nunito SemiBold"/>
            </a:endParaRPr>
          </a:p>
        </p:txBody>
      </p:sp>
      <p:pic>
        <p:nvPicPr>
          <p:cNvPr id="130" name="Google Shape;130;g30e8f556eec_3_0"/>
          <p:cNvPicPr preferRelativeResize="0"/>
          <p:nvPr/>
        </p:nvPicPr>
        <p:blipFill rotWithShape="1">
          <a:blip r:embed="rId7">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0e83d583c3_0_338"/>
          <p:cNvSpPr/>
          <p:nvPr/>
        </p:nvSpPr>
        <p:spPr>
          <a:xfrm>
            <a:off x="0" y="0"/>
            <a:ext cx="14630400" cy="8229600"/>
          </a:xfrm>
          <a:prstGeom prst="rect">
            <a:avLst/>
          </a:prstGeom>
          <a:solidFill>
            <a:srgbClr val="F3F3F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g30e83d583c3_0_338"/>
          <p:cNvSpPr txBox="1"/>
          <p:nvPr/>
        </p:nvSpPr>
        <p:spPr>
          <a:xfrm>
            <a:off x="4196390" y="703880"/>
            <a:ext cx="6237600" cy="840300"/>
          </a:xfrm>
          <a:prstGeom prst="rect">
            <a:avLst/>
          </a:prstGeom>
          <a:noFill/>
          <a:ln>
            <a:noFill/>
          </a:ln>
        </p:spPr>
        <p:txBody>
          <a:bodyPr anchorCtr="0" anchor="t" bIns="73150" lIns="73150" spcFirstLastPara="1" rIns="73150" wrap="square" tIns="7315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Nunito ExtraBold"/>
                <a:ea typeface="Nunito ExtraBold"/>
                <a:cs typeface="Nunito ExtraBold"/>
                <a:sym typeface="Nunito ExtraBold"/>
              </a:rPr>
              <a:t>Log in and Create a Profile</a:t>
            </a:r>
            <a:endParaRPr b="0" i="0" sz="3200" u="none" cap="none" strike="noStrike">
              <a:solidFill>
                <a:schemeClr val="dk1"/>
              </a:solidFill>
              <a:latin typeface="Nunito ExtraBold"/>
              <a:ea typeface="Nunito ExtraBold"/>
              <a:cs typeface="Nunito ExtraBold"/>
              <a:sym typeface="Nunito ExtraBold"/>
            </a:endParaRPr>
          </a:p>
        </p:txBody>
      </p:sp>
      <p:pic>
        <p:nvPicPr>
          <p:cNvPr id="319" name="Google Shape;319;g30e83d583c3_0_338"/>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id="320" name="Google Shape;320;g30e83d583c3_0_338"/>
          <p:cNvPicPr preferRelativeResize="0"/>
          <p:nvPr/>
        </p:nvPicPr>
        <p:blipFill rotWithShape="1">
          <a:blip r:embed="rId4">
            <a:alphaModFix/>
          </a:blip>
          <a:srcRect b="17837" l="0" r="0" t="0"/>
          <a:stretch/>
        </p:blipFill>
        <p:spPr>
          <a:xfrm>
            <a:off x="121925" y="1950724"/>
            <a:ext cx="14386550" cy="4848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g30e83d583c3_0_343"/>
          <p:cNvPicPr preferRelativeResize="0"/>
          <p:nvPr/>
        </p:nvPicPr>
        <p:blipFill rotWithShape="1">
          <a:blip r:embed="rId3">
            <a:alphaModFix/>
          </a:blip>
          <a:srcRect b="0" l="0" r="0" t="0"/>
          <a:stretch/>
        </p:blipFill>
        <p:spPr>
          <a:xfrm>
            <a:off x="230300" y="1913750"/>
            <a:ext cx="14169801" cy="4815647"/>
          </a:xfrm>
          <a:prstGeom prst="rect">
            <a:avLst/>
          </a:prstGeom>
          <a:noFill/>
          <a:ln>
            <a:noFill/>
          </a:ln>
        </p:spPr>
      </p:pic>
      <p:sp>
        <p:nvSpPr>
          <p:cNvPr id="326" name="Google Shape;326;g30e83d583c3_0_343"/>
          <p:cNvSpPr txBox="1"/>
          <p:nvPr/>
        </p:nvSpPr>
        <p:spPr>
          <a:xfrm>
            <a:off x="3805960" y="769845"/>
            <a:ext cx="7018500" cy="1143900"/>
          </a:xfrm>
          <a:prstGeom prst="rect">
            <a:avLst/>
          </a:prstGeom>
          <a:noFill/>
          <a:ln>
            <a:noFill/>
          </a:ln>
        </p:spPr>
        <p:txBody>
          <a:bodyPr anchorCtr="0" anchor="t" bIns="73150" lIns="73150" spcFirstLastPara="1" rIns="73150" wrap="square" tIns="7315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Nunito"/>
                <a:ea typeface="Nunito"/>
                <a:cs typeface="Nunito"/>
                <a:sym typeface="Nunito"/>
              </a:rPr>
              <a:t>Request a Tutoring Session</a:t>
            </a:r>
            <a:endParaRPr b="1" i="0" sz="32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chemeClr val="dk1"/>
              </a:solidFill>
              <a:latin typeface="Nunito"/>
              <a:ea typeface="Nunito"/>
              <a:cs typeface="Nunito"/>
              <a:sym typeface="Nunito"/>
            </a:endParaRPr>
          </a:p>
        </p:txBody>
      </p:sp>
      <p:pic>
        <p:nvPicPr>
          <p:cNvPr id="327" name="Google Shape;327;g30e83d583c3_0_343"/>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0e8f556eec_1_534"/>
          <p:cNvSpPr txBox="1"/>
          <p:nvPr/>
        </p:nvSpPr>
        <p:spPr>
          <a:xfrm>
            <a:off x="3805960" y="748495"/>
            <a:ext cx="7018500" cy="1143900"/>
          </a:xfrm>
          <a:prstGeom prst="rect">
            <a:avLst/>
          </a:prstGeom>
          <a:noFill/>
          <a:ln>
            <a:noFill/>
          </a:ln>
        </p:spPr>
        <p:txBody>
          <a:bodyPr anchorCtr="0" anchor="t" bIns="73150" lIns="73150" spcFirstLastPara="1" rIns="73150" wrap="square" tIns="7315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Nunito"/>
                <a:ea typeface="Nunito"/>
                <a:cs typeface="Nunito"/>
                <a:sym typeface="Nunito"/>
              </a:rPr>
              <a:t>Request a Tutoring Session</a:t>
            </a:r>
            <a:endParaRPr b="1" i="0" sz="32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chemeClr val="dk1"/>
              </a:solidFill>
              <a:latin typeface="Nunito"/>
              <a:ea typeface="Nunito"/>
              <a:cs typeface="Nunito"/>
              <a:sym typeface="Nunito"/>
            </a:endParaRPr>
          </a:p>
        </p:txBody>
      </p:sp>
      <p:pic>
        <p:nvPicPr>
          <p:cNvPr id="333" name="Google Shape;333;g30e8f556eec_1_534"/>
          <p:cNvPicPr preferRelativeResize="0"/>
          <p:nvPr/>
        </p:nvPicPr>
        <p:blipFill rotWithShape="1">
          <a:blip r:embed="rId3">
            <a:alphaModFix/>
          </a:blip>
          <a:srcRect b="0" l="0" r="59776" t="0"/>
          <a:stretch/>
        </p:blipFill>
        <p:spPr>
          <a:xfrm>
            <a:off x="5595854" y="1769005"/>
            <a:ext cx="7006857" cy="5313300"/>
          </a:xfrm>
          <a:prstGeom prst="rect">
            <a:avLst/>
          </a:prstGeom>
          <a:noFill/>
          <a:ln>
            <a:noFill/>
          </a:ln>
        </p:spPr>
      </p:pic>
      <p:pic>
        <p:nvPicPr>
          <p:cNvPr id="334" name="Google Shape;334;g30e8f556eec_1_534"/>
          <p:cNvPicPr preferRelativeResize="0"/>
          <p:nvPr/>
        </p:nvPicPr>
        <p:blipFill rotWithShape="1">
          <a:blip r:embed="rId4">
            <a:alphaModFix/>
          </a:blip>
          <a:srcRect b="0" l="0" r="75194" t="0"/>
          <a:stretch/>
        </p:blipFill>
        <p:spPr>
          <a:xfrm>
            <a:off x="2027684" y="1784840"/>
            <a:ext cx="3568184" cy="5281629"/>
          </a:xfrm>
          <a:prstGeom prst="rect">
            <a:avLst/>
          </a:prstGeom>
          <a:noFill/>
          <a:ln>
            <a:noFill/>
          </a:ln>
        </p:spPr>
      </p:pic>
      <p:pic>
        <p:nvPicPr>
          <p:cNvPr id="335" name="Google Shape;335;g30e8f556eec_1_534"/>
          <p:cNvPicPr preferRelativeResize="0"/>
          <p:nvPr/>
        </p:nvPicPr>
        <p:blipFill rotWithShape="1">
          <a:blip r:embed="rId5">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0e83d583c3_0_350"/>
          <p:cNvSpPr txBox="1"/>
          <p:nvPr/>
        </p:nvSpPr>
        <p:spPr>
          <a:xfrm>
            <a:off x="3805960" y="644320"/>
            <a:ext cx="7018500" cy="1143900"/>
          </a:xfrm>
          <a:prstGeom prst="rect">
            <a:avLst/>
          </a:prstGeom>
          <a:noFill/>
          <a:ln>
            <a:noFill/>
          </a:ln>
        </p:spPr>
        <p:txBody>
          <a:bodyPr anchorCtr="0" anchor="t" bIns="73150" lIns="73150" spcFirstLastPara="1" rIns="73150" wrap="square" tIns="7315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Nunito"/>
                <a:ea typeface="Nunito"/>
                <a:cs typeface="Nunito"/>
                <a:sym typeface="Nunito"/>
              </a:rPr>
              <a:t>During the Session</a:t>
            </a:r>
            <a:endParaRPr b="1" i="0" sz="2600" u="none" cap="none" strike="noStrike">
              <a:solidFill>
                <a:schemeClr val="dk1"/>
              </a:solidFill>
              <a:latin typeface="Nunito"/>
              <a:ea typeface="Nunito"/>
              <a:cs typeface="Nunito"/>
              <a:sym typeface="Nunito"/>
            </a:endParaRPr>
          </a:p>
        </p:txBody>
      </p:sp>
      <p:pic>
        <p:nvPicPr>
          <p:cNvPr id="341" name="Google Shape;341;g30e83d583c3_0_350"/>
          <p:cNvPicPr preferRelativeResize="0"/>
          <p:nvPr/>
        </p:nvPicPr>
        <p:blipFill rotWithShape="1">
          <a:blip r:embed="rId3">
            <a:alphaModFix/>
          </a:blip>
          <a:srcRect b="0" l="40344" r="0" t="0"/>
          <a:stretch/>
        </p:blipFill>
        <p:spPr>
          <a:xfrm>
            <a:off x="1075451" y="1589626"/>
            <a:ext cx="12479502" cy="5695375"/>
          </a:xfrm>
          <a:prstGeom prst="rect">
            <a:avLst/>
          </a:prstGeom>
          <a:noFill/>
          <a:ln>
            <a:noFill/>
          </a:ln>
        </p:spPr>
      </p:pic>
      <p:pic>
        <p:nvPicPr>
          <p:cNvPr id="342" name="Google Shape;342;g30e83d583c3_0_350"/>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g30e83d583c3_0_355"/>
          <p:cNvPicPr preferRelativeResize="0"/>
          <p:nvPr/>
        </p:nvPicPr>
        <p:blipFill rotWithShape="1">
          <a:blip r:embed="rId3">
            <a:alphaModFix/>
          </a:blip>
          <a:srcRect b="0" l="0" r="0" t="0"/>
          <a:stretch/>
        </p:blipFill>
        <p:spPr>
          <a:xfrm>
            <a:off x="381463" y="2101049"/>
            <a:ext cx="13867474" cy="4243825"/>
          </a:xfrm>
          <a:prstGeom prst="rect">
            <a:avLst/>
          </a:prstGeom>
          <a:noFill/>
          <a:ln>
            <a:noFill/>
          </a:ln>
        </p:spPr>
      </p:pic>
      <p:sp>
        <p:nvSpPr>
          <p:cNvPr id="348" name="Google Shape;348;g30e83d583c3_0_355"/>
          <p:cNvSpPr txBox="1"/>
          <p:nvPr/>
        </p:nvSpPr>
        <p:spPr>
          <a:xfrm>
            <a:off x="3266840" y="963935"/>
            <a:ext cx="8096700" cy="926700"/>
          </a:xfrm>
          <a:prstGeom prst="rect">
            <a:avLst/>
          </a:prstGeom>
          <a:noFill/>
          <a:ln>
            <a:noFill/>
          </a:ln>
        </p:spPr>
        <p:txBody>
          <a:bodyPr anchorCtr="0" anchor="t" bIns="73150" lIns="73150" spcFirstLastPara="1" rIns="73150" wrap="square" tIns="7315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Nunito"/>
                <a:ea typeface="Nunito"/>
                <a:cs typeface="Nunito"/>
                <a:sym typeface="Nunito"/>
              </a:rPr>
              <a:t>Schedule a Recurring Session</a:t>
            </a:r>
            <a:endParaRPr b="1" i="0" sz="32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600"/>
              <a:buFont typeface="Arial"/>
              <a:buNone/>
            </a:pPr>
            <a:r>
              <a:t/>
            </a:r>
            <a:endParaRPr b="0" i="0" sz="2600" u="none" cap="none" strike="noStrike">
              <a:solidFill>
                <a:schemeClr val="dk1"/>
              </a:solidFill>
              <a:latin typeface="Playfair Display SemiBold"/>
              <a:ea typeface="Playfair Display SemiBold"/>
              <a:cs typeface="Playfair Display SemiBold"/>
              <a:sym typeface="Playfair Display SemiBold"/>
            </a:endParaRPr>
          </a:p>
        </p:txBody>
      </p:sp>
      <p:pic>
        <p:nvPicPr>
          <p:cNvPr id="349" name="Google Shape;349;g30e83d583c3_0_355"/>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g30e83d583c3_0_360"/>
          <p:cNvPicPr preferRelativeResize="0"/>
          <p:nvPr/>
        </p:nvPicPr>
        <p:blipFill rotWithShape="1">
          <a:blip r:embed="rId3">
            <a:alphaModFix/>
          </a:blip>
          <a:srcRect b="0" l="0" r="0" t="0"/>
          <a:stretch/>
        </p:blipFill>
        <p:spPr>
          <a:xfrm>
            <a:off x="878826" y="2463948"/>
            <a:ext cx="12872751" cy="4218925"/>
          </a:xfrm>
          <a:prstGeom prst="rect">
            <a:avLst/>
          </a:prstGeom>
          <a:noFill/>
          <a:ln>
            <a:noFill/>
          </a:ln>
        </p:spPr>
      </p:pic>
      <p:sp>
        <p:nvSpPr>
          <p:cNvPr id="355" name="Google Shape;355;g30e83d583c3_0_360"/>
          <p:cNvSpPr txBox="1"/>
          <p:nvPr/>
        </p:nvSpPr>
        <p:spPr>
          <a:xfrm>
            <a:off x="4458270" y="955865"/>
            <a:ext cx="7801500" cy="1086600"/>
          </a:xfrm>
          <a:prstGeom prst="rect">
            <a:avLst/>
          </a:prstGeom>
          <a:noFill/>
          <a:ln>
            <a:noFill/>
          </a:ln>
        </p:spPr>
        <p:txBody>
          <a:bodyPr anchorCtr="0" anchor="t" bIns="73150" lIns="73150" spcFirstLastPara="1" rIns="73150" wrap="square" tIns="7315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Nunito"/>
                <a:ea typeface="Nunito"/>
                <a:cs typeface="Nunito"/>
                <a:sym typeface="Nunito"/>
              </a:rPr>
              <a:t>Tutor POV: Receiving Requests</a:t>
            </a:r>
            <a:endParaRPr b="1" i="0" sz="3200" u="none" cap="none" strike="noStrike">
              <a:solidFill>
                <a:schemeClr val="dk1"/>
              </a:solidFill>
              <a:latin typeface="Nunito"/>
              <a:ea typeface="Nunito"/>
              <a:cs typeface="Nunito"/>
              <a:sym typeface="Nunito"/>
            </a:endParaRPr>
          </a:p>
        </p:txBody>
      </p:sp>
      <p:pic>
        <p:nvPicPr>
          <p:cNvPr id="356" name="Google Shape;356;g30e83d583c3_0_360"/>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30e8f556eec_1_541"/>
          <p:cNvPicPr preferRelativeResize="0"/>
          <p:nvPr/>
        </p:nvPicPr>
        <p:blipFill rotWithShape="1">
          <a:blip r:embed="rId3">
            <a:alphaModFix/>
          </a:blip>
          <a:srcRect b="0" l="0" r="0" t="0"/>
          <a:stretch/>
        </p:blipFill>
        <p:spPr>
          <a:xfrm>
            <a:off x="277851" y="2333800"/>
            <a:ext cx="14074676" cy="4295425"/>
          </a:xfrm>
          <a:prstGeom prst="rect">
            <a:avLst/>
          </a:prstGeom>
          <a:noFill/>
          <a:ln>
            <a:noFill/>
          </a:ln>
        </p:spPr>
      </p:pic>
      <p:sp>
        <p:nvSpPr>
          <p:cNvPr id="362" name="Google Shape;362;g30e8f556eec_1_541"/>
          <p:cNvSpPr txBox="1"/>
          <p:nvPr/>
        </p:nvSpPr>
        <p:spPr>
          <a:xfrm>
            <a:off x="4458970" y="975465"/>
            <a:ext cx="7801500" cy="1086600"/>
          </a:xfrm>
          <a:prstGeom prst="rect">
            <a:avLst/>
          </a:prstGeom>
          <a:noFill/>
          <a:ln>
            <a:noFill/>
          </a:ln>
        </p:spPr>
        <p:txBody>
          <a:bodyPr anchorCtr="0" anchor="t" bIns="73150" lIns="73150" spcFirstLastPara="1" rIns="73150" wrap="square" tIns="7315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Nunito"/>
                <a:ea typeface="Nunito"/>
                <a:cs typeface="Nunito"/>
                <a:sym typeface="Nunito"/>
              </a:rPr>
              <a:t>Tutor POV: Receiving Requests</a:t>
            </a:r>
            <a:endParaRPr b="1" i="0" sz="3200" u="none" cap="none" strike="noStrike">
              <a:solidFill>
                <a:schemeClr val="dk1"/>
              </a:solidFill>
              <a:latin typeface="Nunito"/>
              <a:ea typeface="Nunito"/>
              <a:cs typeface="Nunito"/>
              <a:sym typeface="Nunito"/>
            </a:endParaRPr>
          </a:p>
        </p:txBody>
      </p:sp>
      <p:pic>
        <p:nvPicPr>
          <p:cNvPr id="363" name="Google Shape;363;g30e8f556eec_1_541"/>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0e8f556eec_4_13"/>
          <p:cNvSpPr txBox="1"/>
          <p:nvPr/>
        </p:nvSpPr>
        <p:spPr>
          <a:xfrm>
            <a:off x="2599788" y="282500"/>
            <a:ext cx="9161100" cy="1086600"/>
          </a:xfrm>
          <a:prstGeom prst="rect">
            <a:avLst/>
          </a:prstGeom>
          <a:noFill/>
          <a:ln>
            <a:noFill/>
          </a:ln>
        </p:spPr>
        <p:txBody>
          <a:bodyPr anchorCtr="0" anchor="t" bIns="73150" lIns="73150" spcFirstLastPara="1" rIns="73150" wrap="square" tIns="7315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Nunito"/>
                <a:ea typeface="Nunito"/>
                <a:cs typeface="Nunito"/>
                <a:sym typeface="Nunito"/>
              </a:rPr>
              <a:t>Birds-eye view image of the entire system</a:t>
            </a:r>
            <a:endParaRPr b="1" i="0" sz="32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dk1"/>
              </a:solidFill>
              <a:latin typeface="Nunito"/>
              <a:ea typeface="Nunito"/>
              <a:cs typeface="Nunito"/>
              <a:sym typeface="Nunito"/>
            </a:endParaRPr>
          </a:p>
        </p:txBody>
      </p:sp>
      <p:pic>
        <p:nvPicPr>
          <p:cNvPr id="370" name="Google Shape;370;g30e8f556eec_4_13"/>
          <p:cNvPicPr preferRelativeResize="0"/>
          <p:nvPr/>
        </p:nvPicPr>
        <p:blipFill rotWithShape="1">
          <a:blip r:embed="rId3">
            <a:alphaModFix/>
          </a:blip>
          <a:srcRect b="0" l="6812" r="0" t="0"/>
          <a:stretch/>
        </p:blipFill>
        <p:spPr>
          <a:xfrm rot="5400000">
            <a:off x="3939763" y="-603825"/>
            <a:ext cx="6750875" cy="10230825"/>
          </a:xfrm>
          <a:prstGeom prst="rect">
            <a:avLst/>
          </a:prstGeom>
          <a:noFill/>
          <a:ln>
            <a:noFill/>
          </a:ln>
        </p:spPr>
      </p:pic>
      <p:pic>
        <p:nvPicPr>
          <p:cNvPr id="371" name="Google Shape;371;g30e8f556eec_4_13"/>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30e8f556eec_0_247"/>
          <p:cNvSpPr/>
          <p:nvPr/>
        </p:nvSpPr>
        <p:spPr>
          <a:xfrm>
            <a:off x="2171350" y="3435300"/>
            <a:ext cx="5583300" cy="13590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00002E"/>
              </a:buClr>
              <a:buSzPts val="6100"/>
              <a:buFont typeface="Nunito SemiBold"/>
              <a:buNone/>
            </a:pPr>
            <a:r>
              <a:rPr b="1" i="0" lang="en-US" sz="6100" u="none" cap="none" strike="noStrike">
                <a:solidFill>
                  <a:srgbClr val="00002E"/>
                </a:solidFill>
                <a:latin typeface="Nunito"/>
                <a:ea typeface="Nunito"/>
                <a:cs typeface="Nunito"/>
                <a:sym typeface="Nunito"/>
              </a:rPr>
              <a:t> Task Flows</a:t>
            </a:r>
            <a:endParaRPr b="1" i="0" sz="6100" u="none" cap="none" strike="noStrike">
              <a:solidFill>
                <a:srgbClr val="000000"/>
              </a:solidFill>
              <a:latin typeface="Arial"/>
              <a:ea typeface="Arial"/>
              <a:cs typeface="Arial"/>
              <a:sym typeface="Arial"/>
            </a:endParaRPr>
          </a:p>
        </p:txBody>
      </p:sp>
      <p:sp>
        <p:nvSpPr>
          <p:cNvPr id="378" name="Google Shape;378;g30e8f556eec_0_247"/>
          <p:cNvSpPr/>
          <p:nvPr/>
        </p:nvSpPr>
        <p:spPr>
          <a:xfrm>
            <a:off x="6324124" y="4641533"/>
            <a:ext cx="74685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t/>
            </a:r>
            <a:endParaRPr b="0" i="0" sz="1850" u="none" cap="none" strike="noStrike">
              <a:solidFill>
                <a:srgbClr val="000000"/>
              </a:solidFill>
              <a:latin typeface="Arial"/>
              <a:ea typeface="Arial"/>
              <a:cs typeface="Arial"/>
              <a:sym typeface="Arial"/>
            </a:endParaRPr>
          </a:p>
        </p:txBody>
      </p:sp>
      <p:pic>
        <p:nvPicPr>
          <p:cNvPr id="379" name="Google Shape;379;g30e8f556eec_0_247"/>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descr="task work flow icon" id="380" name="Google Shape;380;g30e8f556eec_0_247"/>
          <p:cNvPicPr preferRelativeResize="0"/>
          <p:nvPr/>
        </p:nvPicPr>
        <p:blipFill rotWithShape="1">
          <a:blip r:embed="rId4">
            <a:alphaModFix/>
          </a:blip>
          <a:srcRect b="0" l="0" r="0" t="0"/>
          <a:stretch/>
        </p:blipFill>
        <p:spPr>
          <a:xfrm>
            <a:off x="8069200" y="3015138"/>
            <a:ext cx="2199325" cy="2199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0e83d583c3_0_403"/>
          <p:cNvSpPr txBox="1"/>
          <p:nvPr/>
        </p:nvSpPr>
        <p:spPr>
          <a:xfrm>
            <a:off x="353040" y="490300"/>
            <a:ext cx="13924200" cy="763500"/>
          </a:xfrm>
          <a:prstGeom prst="rect">
            <a:avLst/>
          </a:prstGeom>
          <a:noFill/>
          <a:ln>
            <a:noFill/>
          </a:ln>
        </p:spPr>
        <p:txBody>
          <a:bodyPr anchorCtr="0" anchor="t" bIns="73150" lIns="73150" spcFirstLastPara="1" rIns="73150" wrap="square" tIns="73150">
            <a:spAutoFit/>
          </a:bodyPr>
          <a:lstStyle/>
          <a:p>
            <a:pPr indent="0" lvl="0" marL="0" marR="0" rtl="0" algn="ctr">
              <a:lnSpc>
                <a:spcPct val="120000"/>
              </a:lnSpc>
              <a:spcBef>
                <a:spcPts val="0"/>
              </a:spcBef>
              <a:spcAft>
                <a:spcPts val="0"/>
              </a:spcAft>
              <a:buClr>
                <a:srgbClr val="000000"/>
              </a:buClr>
              <a:buSzPts val="4000"/>
              <a:buFont typeface="Arial"/>
              <a:buNone/>
            </a:pPr>
            <a:r>
              <a:rPr b="1" i="0" lang="en-US" sz="4000" u="none" cap="none" strike="noStrike">
                <a:solidFill>
                  <a:srgbClr val="0B1320"/>
                </a:solidFill>
                <a:latin typeface="Nunito"/>
                <a:ea typeface="Nunito"/>
                <a:cs typeface="Nunito"/>
                <a:sym typeface="Nunito"/>
              </a:rPr>
              <a:t>Simple Task: Creating and Setting up Profile</a:t>
            </a:r>
            <a:endParaRPr b="1" i="0" sz="4000" u="none" cap="none" strike="noStrike">
              <a:solidFill>
                <a:schemeClr val="dk1"/>
              </a:solidFill>
              <a:latin typeface="Nunito"/>
              <a:ea typeface="Nunito"/>
              <a:cs typeface="Nunito"/>
              <a:sym typeface="Nunito"/>
            </a:endParaRPr>
          </a:p>
        </p:txBody>
      </p:sp>
      <p:pic>
        <p:nvPicPr>
          <p:cNvPr id="386" name="Google Shape;386;g30e83d583c3_0_403"/>
          <p:cNvPicPr preferRelativeResize="0"/>
          <p:nvPr/>
        </p:nvPicPr>
        <p:blipFill rotWithShape="1">
          <a:blip r:embed="rId3">
            <a:alphaModFix/>
          </a:blip>
          <a:srcRect b="0" l="0" r="0" t="0"/>
          <a:stretch/>
        </p:blipFill>
        <p:spPr>
          <a:xfrm rot="5400000">
            <a:off x="4519116" y="-1270693"/>
            <a:ext cx="5592150" cy="11819802"/>
          </a:xfrm>
          <a:prstGeom prst="rect">
            <a:avLst/>
          </a:prstGeom>
          <a:noFill/>
          <a:ln>
            <a:noFill/>
          </a:ln>
        </p:spPr>
      </p:pic>
      <p:pic>
        <p:nvPicPr>
          <p:cNvPr id="387" name="Google Shape;387;g30e83d583c3_0_403"/>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
          <p:cNvSpPr/>
          <p:nvPr/>
        </p:nvSpPr>
        <p:spPr>
          <a:xfrm>
            <a:off x="717825" y="574675"/>
            <a:ext cx="82401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Table of Contents / Outline </a:t>
            </a:r>
            <a:endParaRPr b="1" i="0" sz="4400" u="none" cap="none" strike="noStrike">
              <a:solidFill>
                <a:srgbClr val="000000"/>
              </a:solidFill>
              <a:latin typeface="Arial"/>
              <a:ea typeface="Arial"/>
              <a:cs typeface="Arial"/>
              <a:sym typeface="Arial"/>
            </a:endParaRPr>
          </a:p>
        </p:txBody>
      </p:sp>
      <p:sp>
        <p:nvSpPr>
          <p:cNvPr id="137" name="Google Shape;137;p2"/>
          <p:cNvSpPr/>
          <p:nvPr/>
        </p:nvSpPr>
        <p:spPr>
          <a:xfrm>
            <a:off x="1175625" y="1733126"/>
            <a:ext cx="12954900" cy="517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1000"/>
              </a:spcAft>
              <a:buClr>
                <a:srgbClr val="00002E"/>
              </a:buClr>
              <a:buSzPts val="3900"/>
              <a:buFont typeface="Nunito"/>
              <a:buAutoNum type="arabicPeriod"/>
            </a:pPr>
            <a:r>
              <a:rPr b="0" i="0" lang="en-US" sz="3900" u="none" cap="none" strike="noStrike">
                <a:solidFill>
                  <a:srgbClr val="00002E"/>
                </a:solidFill>
                <a:latin typeface="Nunito"/>
                <a:ea typeface="Nunito"/>
                <a:cs typeface="Nunito"/>
                <a:sym typeface="Nunito"/>
              </a:rPr>
              <a:t>Intro</a:t>
            </a:r>
            <a:endParaRPr b="0" i="0" sz="3900" u="none" cap="none" strike="noStrike">
              <a:solidFill>
                <a:srgbClr val="000000"/>
              </a:solidFill>
              <a:latin typeface="Nunito"/>
              <a:ea typeface="Nunito"/>
              <a:cs typeface="Nunito"/>
              <a:sym typeface="Nunito"/>
            </a:endParaRPr>
          </a:p>
        </p:txBody>
      </p:sp>
      <p:sp>
        <p:nvSpPr>
          <p:cNvPr id="138" name="Google Shape;138;p2"/>
          <p:cNvSpPr/>
          <p:nvPr/>
        </p:nvSpPr>
        <p:spPr>
          <a:xfrm>
            <a:off x="1175625" y="2363349"/>
            <a:ext cx="12954900" cy="517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1000"/>
              </a:spcAft>
              <a:buClr>
                <a:srgbClr val="00002E"/>
              </a:buClr>
              <a:buSzPts val="3900"/>
              <a:buFont typeface="Nunito"/>
              <a:buAutoNum type="arabicPeriod" startAt="2"/>
            </a:pPr>
            <a:r>
              <a:rPr b="0" i="0" lang="en-US" sz="3900" u="none" cap="none" strike="noStrike">
                <a:solidFill>
                  <a:srgbClr val="00002E"/>
                </a:solidFill>
                <a:latin typeface="Nunito"/>
                <a:ea typeface="Nunito"/>
                <a:cs typeface="Nunito"/>
                <a:sym typeface="Nunito"/>
              </a:rPr>
              <a:t>Sketching explorations</a:t>
            </a:r>
            <a:endParaRPr b="0" i="0" sz="3900" u="none" cap="none" strike="noStrike">
              <a:solidFill>
                <a:srgbClr val="000000"/>
              </a:solidFill>
              <a:latin typeface="Nunito"/>
              <a:ea typeface="Nunito"/>
              <a:cs typeface="Nunito"/>
              <a:sym typeface="Nunito"/>
            </a:endParaRPr>
          </a:p>
        </p:txBody>
      </p:sp>
      <p:sp>
        <p:nvSpPr>
          <p:cNvPr id="139" name="Google Shape;139;p2"/>
          <p:cNvSpPr/>
          <p:nvPr/>
        </p:nvSpPr>
        <p:spPr>
          <a:xfrm>
            <a:off x="1175625" y="2993572"/>
            <a:ext cx="12954900" cy="517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1000"/>
              </a:spcAft>
              <a:buClr>
                <a:srgbClr val="00002E"/>
              </a:buClr>
              <a:buSzPts val="3900"/>
              <a:buFont typeface="Nunito"/>
              <a:buAutoNum type="arabicPeriod" startAt="3"/>
            </a:pPr>
            <a:r>
              <a:rPr b="0" i="0" lang="en-US" sz="3900" u="none" cap="none" strike="noStrike">
                <a:solidFill>
                  <a:srgbClr val="00002E"/>
                </a:solidFill>
                <a:latin typeface="Nunito"/>
                <a:ea typeface="Nunito"/>
                <a:cs typeface="Nunito"/>
                <a:sym typeface="Nunito"/>
              </a:rPr>
              <a:t>Selected interface</a:t>
            </a:r>
            <a:endParaRPr b="0" i="0" sz="3900" u="none" cap="none" strike="noStrike">
              <a:solidFill>
                <a:srgbClr val="000000"/>
              </a:solidFill>
              <a:latin typeface="Nunito"/>
              <a:ea typeface="Nunito"/>
              <a:cs typeface="Nunito"/>
              <a:sym typeface="Nunito"/>
            </a:endParaRPr>
          </a:p>
        </p:txBody>
      </p:sp>
      <p:sp>
        <p:nvSpPr>
          <p:cNvPr id="140" name="Google Shape;140;p2"/>
          <p:cNvSpPr/>
          <p:nvPr/>
        </p:nvSpPr>
        <p:spPr>
          <a:xfrm>
            <a:off x="1175625" y="3623795"/>
            <a:ext cx="12954900" cy="517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1000"/>
              </a:spcAft>
              <a:buClr>
                <a:srgbClr val="00002E"/>
              </a:buClr>
              <a:buSzPts val="3900"/>
              <a:buFont typeface="Nunito"/>
              <a:buAutoNum type="arabicPeriod" startAt="4"/>
            </a:pPr>
            <a:r>
              <a:rPr b="0" i="0" lang="en-US" sz="3900" u="none" cap="none" strike="noStrike">
                <a:solidFill>
                  <a:srgbClr val="00002E"/>
                </a:solidFill>
                <a:latin typeface="Nunito"/>
                <a:ea typeface="Nunito"/>
                <a:cs typeface="Nunito"/>
                <a:sym typeface="Nunito"/>
              </a:rPr>
              <a:t>Low-fi prototype construction</a:t>
            </a:r>
            <a:endParaRPr b="0" i="0" sz="3900" u="none" cap="none" strike="noStrike">
              <a:solidFill>
                <a:srgbClr val="000000"/>
              </a:solidFill>
              <a:latin typeface="Nunito"/>
              <a:ea typeface="Nunito"/>
              <a:cs typeface="Nunito"/>
              <a:sym typeface="Nunito"/>
            </a:endParaRPr>
          </a:p>
        </p:txBody>
      </p:sp>
      <p:sp>
        <p:nvSpPr>
          <p:cNvPr id="141" name="Google Shape;141;p2"/>
          <p:cNvSpPr/>
          <p:nvPr/>
        </p:nvSpPr>
        <p:spPr>
          <a:xfrm>
            <a:off x="1175625" y="4254018"/>
            <a:ext cx="12954900" cy="517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1000"/>
              </a:spcAft>
              <a:buClr>
                <a:srgbClr val="00002E"/>
              </a:buClr>
              <a:buSzPts val="3900"/>
              <a:buFont typeface="Nunito"/>
              <a:buAutoNum type="arabicPeriod" startAt="5"/>
            </a:pPr>
            <a:r>
              <a:rPr b="0" i="0" lang="en-US" sz="3900" u="none" cap="none" strike="noStrike">
                <a:solidFill>
                  <a:srgbClr val="00002E"/>
                </a:solidFill>
                <a:latin typeface="Nunito"/>
                <a:ea typeface="Nunito"/>
                <a:cs typeface="Nunito"/>
                <a:sym typeface="Nunito"/>
              </a:rPr>
              <a:t>3 task flows</a:t>
            </a:r>
            <a:endParaRPr b="0" i="0" sz="3900" u="none" cap="none" strike="noStrike">
              <a:solidFill>
                <a:srgbClr val="000000"/>
              </a:solidFill>
              <a:latin typeface="Nunito"/>
              <a:ea typeface="Nunito"/>
              <a:cs typeface="Nunito"/>
              <a:sym typeface="Nunito"/>
            </a:endParaRPr>
          </a:p>
        </p:txBody>
      </p:sp>
      <p:sp>
        <p:nvSpPr>
          <p:cNvPr id="142" name="Google Shape;142;p2"/>
          <p:cNvSpPr/>
          <p:nvPr/>
        </p:nvSpPr>
        <p:spPr>
          <a:xfrm>
            <a:off x="1175625" y="4884241"/>
            <a:ext cx="12954900" cy="517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1000"/>
              </a:spcAft>
              <a:buClr>
                <a:srgbClr val="00002E"/>
              </a:buClr>
              <a:buSzPts val="3900"/>
              <a:buFont typeface="Nunito"/>
              <a:buAutoNum type="arabicPeriod" startAt="6"/>
            </a:pPr>
            <a:r>
              <a:rPr b="0" i="0" lang="en-US" sz="3900" u="none" cap="none" strike="noStrike">
                <a:solidFill>
                  <a:srgbClr val="00002E"/>
                </a:solidFill>
                <a:latin typeface="Nunito"/>
                <a:ea typeface="Nunito"/>
                <a:cs typeface="Nunito"/>
                <a:sym typeface="Nunito"/>
              </a:rPr>
              <a:t>Testing methodology</a:t>
            </a:r>
            <a:endParaRPr b="0" i="0" sz="3900" u="none" cap="none" strike="noStrike">
              <a:solidFill>
                <a:srgbClr val="000000"/>
              </a:solidFill>
              <a:latin typeface="Nunito"/>
              <a:ea typeface="Nunito"/>
              <a:cs typeface="Nunito"/>
              <a:sym typeface="Nunito"/>
            </a:endParaRPr>
          </a:p>
        </p:txBody>
      </p:sp>
      <p:sp>
        <p:nvSpPr>
          <p:cNvPr id="143" name="Google Shape;143;p2"/>
          <p:cNvSpPr/>
          <p:nvPr/>
        </p:nvSpPr>
        <p:spPr>
          <a:xfrm>
            <a:off x="1175625" y="5514464"/>
            <a:ext cx="12954900" cy="517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1000"/>
              </a:spcAft>
              <a:buClr>
                <a:srgbClr val="00002E"/>
              </a:buClr>
              <a:buSzPts val="3900"/>
              <a:buFont typeface="Nunito"/>
              <a:buAutoNum type="arabicPeriod" startAt="7"/>
            </a:pPr>
            <a:r>
              <a:rPr b="0" i="0" lang="en-US" sz="3900" u="none" cap="none" strike="noStrike">
                <a:solidFill>
                  <a:srgbClr val="00002E"/>
                </a:solidFill>
                <a:latin typeface="Nunito"/>
                <a:ea typeface="Nunito"/>
                <a:cs typeface="Nunito"/>
                <a:sym typeface="Nunito"/>
              </a:rPr>
              <a:t>Testing results</a:t>
            </a:r>
            <a:endParaRPr b="0" i="0" sz="3900" u="none" cap="none" strike="noStrike">
              <a:solidFill>
                <a:srgbClr val="000000"/>
              </a:solidFill>
              <a:latin typeface="Nunito"/>
              <a:ea typeface="Nunito"/>
              <a:cs typeface="Nunito"/>
              <a:sym typeface="Nunito"/>
            </a:endParaRPr>
          </a:p>
        </p:txBody>
      </p:sp>
      <p:sp>
        <p:nvSpPr>
          <p:cNvPr id="144" name="Google Shape;144;p2"/>
          <p:cNvSpPr/>
          <p:nvPr/>
        </p:nvSpPr>
        <p:spPr>
          <a:xfrm>
            <a:off x="1175625" y="6144688"/>
            <a:ext cx="12954900" cy="517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1000"/>
              </a:spcAft>
              <a:buClr>
                <a:srgbClr val="00002E"/>
              </a:buClr>
              <a:buSzPts val="3900"/>
              <a:buFont typeface="Nunito"/>
              <a:buAutoNum type="arabicPeriod" startAt="8"/>
            </a:pPr>
            <a:r>
              <a:rPr b="0" i="0" lang="en-US" sz="3900" u="none" cap="none" strike="noStrike">
                <a:solidFill>
                  <a:srgbClr val="00002E"/>
                </a:solidFill>
                <a:latin typeface="Nunito"/>
                <a:ea typeface="Nunito"/>
                <a:cs typeface="Nunito"/>
                <a:sym typeface="Nunito"/>
              </a:rPr>
              <a:t>Discussion</a:t>
            </a:r>
            <a:endParaRPr b="0" i="0" sz="3900" u="none" cap="none" strike="noStrike">
              <a:solidFill>
                <a:srgbClr val="000000"/>
              </a:solidFill>
              <a:latin typeface="Nunito"/>
              <a:ea typeface="Nunito"/>
              <a:cs typeface="Nunito"/>
              <a:sym typeface="Nunito"/>
            </a:endParaRPr>
          </a:p>
        </p:txBody>
      </p:sp>
      <p:sp>
        <p:nvSpPr>
          <p:cNvPr id="145" name="Google Shape;145;p2"/>
          <p:cNvSpPr/>
          <p:nvPr/>
        </p:nvSpPr>
        <p:spPr>
          <a:xfrm>
            <a:off x="1175625" y="6774911"/>
            <a:ext cx="12954900" cy="517200"/>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1000"/>
              </a:spcAft>
              <a:buClr>
                <a:srgbClr val="00002E"/>
              </a:buClr>
              <a:buSzPts val="3900"/>
              <a:buFont typeface="Nunito"/>
              <a:buAutoNum type="arabicPeriod" startAt="9"/>
            </a:pPr>
            <a:r>
              <a:rPr b="0" i="0" lang="en-US" sz="3900" u="none" cap="none" strike="noStrike">
                <a:solidFill>
                  <a:srgbClr val="00002E"/>
                </a:solidFill>
                <a:latin typeface="Nunito"/>
                <a:ea typeface="Nunito"/>
                <a:cs typeface="Nunito"/>
                <a:sym typeface="Nunito"/>
              </a:rPr>
              <a:t>Appendix</a:t>
            </a:r>
            <a:endParaRPr b="0" i="0" sz="3900" u="none" cap="none" strike="noStrike">
              <a:solidFill>
                <a:srgbClr val="000000"/>
              </a:solidFill>
              <a:latin typeface="Nunito"/>
              <a:ea typeface="Nunito"/>
              <a:cs typeface="Nunito"/>
              <a:sym typeface="Nunito"/>
            </a:endParaRPr>
          </a:p>
        </p:txBody>
      </p:sp>
      <p:pic>
        <p:nvPicPr>
          <p:cNvPr id="146" name="Google Shape;146;p2"/>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descr="outline icon" id="147" name="Google Shape;147;p2"/>
          <p:cNvPicPr preferRelativeResize="0"/>
          <p:nvPr/>
        </p:nvPicPr>
        <p:blipFill rotWithShape="1">
          <a:blip r:embed="rId4">
            <a:alphaModFix/>
          </a:blip>
          <a:srcRect b="0" l="0" r="0" t="0"/>
          <a:stretch/>
        </p:blipFill>
        <p:spPr>
          <a:xfrm>
            <a:off x="9931500" y="2624998"/>
            <a:ext cx="3145025" cy="3145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30e83d583c3_0_415"/>
          <p:cNvSpPr txBox="1"/>
          <p:nvPr/>
        </p:nvSpPr>
        <p:spPr>
          <a:xfrm>
            <a:off x="353040" y="490300"/>
            <a:ext cx="13924200" cy="1502400"/>
          </a:xfrm>
          <a:prstGeom prst="rect">
            <a:avLst/>
          </a:prstGeom>
          <a:noFill/>
          <a:ln>
            <a:noFill/>
          </a:ln>
        </p:spPr>
        <p:txBody>
          <a:bodyPr anchorCtr="0" anchor="t" bIns="73150" lIns="73150" spcFirstLastPara="1" rIns="73150" wrap="square" tIns="73150">
            <a:spAutoFit/>
          </a:bodyPr>
          <a:lstStyle/>
          <a:p>
            <a:pPr indent="0" lvl="0" marL="0" marR="0" rtl="0" algn="ctr">
              <a:lnSpc>
                <a:spcPct val="120000"/>
              </a:lnSpc>
              <a:spcBef>
                <a:spcPts val="0"/>
              </a:spcBef>
              <a:spcAft>
                <a:spcPts val="0"/>
              </a:spcAft>
              <a:buClr>
                <a:srgbClr val="000000"/>
              </a:buClr>
              <a:buSzPts val="4000"/>
              <a:buFont typeface="Arial"/>
              <a:buNone/>
            </a:pPr>
            <a:r>
              <a:rPr b="1" i="0" lang="en-US" sz="4000" u="none" cap="none" strike="noStrike">
                <a:solidFill>
                  <a:srgbClr val="0B1320"/>
                </a:solidFill>
                <a:latin typeface="Nunito"/>
                <a:ea typeface="Nunito"/>
                <a:cs typeface="Nunito"/>
                <a:sym typeface="Nunito"/>
              </a:rPr>
              <a:t>Moderate Task: Request Tutoring Session</a:t>
            </a:r>
            <a:endParaRPr b="1" i="0" sz="4000" u="none" cap="none" strike="noStrike">
              <a:solidFill>
                <a:srgbClr val="0B1320"/>
              </a:solidFill>
              <a:latin typeface="Nunito"/>
              <a:ea typeface="Nunito"/>
              <a:cs typeface="Nunito"/>
              <a:sym typeface="Nunito"/>
            </a:endParaRPr>
          </a:p>
          <a:p>
            <a:pPr indent="0" lvl="0" marL="0" marR="0" rtl="0" algn="ctr">
              <a:lnSpc>
                <a:spcPct val="120000"/>
              </a:lnSpc>
              <a:spcBef>
                <a:spcPts val="0"/>
              </a:spcBef>
              <a:spcAft>
                <a:spcPts val="0"/>
              </a:spcAft>
              <a:buClr>
                <a:srgbClr val="000000"/>
              </a:buClr>
              <a:buSzPts val="4000"/>
              <a:buFont typeface="Arial"/>
              <a:buNone/>
            </a:pPr>
            <a:r>
              <a:t/>
            </a:r>
            <a:endParaRPr b="1" i="0" sz="4000" u="none" cap="none" strike="noStrike">
              <a:solidFill>
                <a:srgbClr val="0B1320"/>
              </a:solidFill>
              <a:latin typeface="Nunito"/>
              <a:ea typeface="Nunito"/>
              <a:cs typeface="Nunito"/>
              <a:sym typeface="Nunito"/>
            </a:endParaRPr>
          </a:p>
        </p:txBody>
      </p:sp>
      <p:pic>
        <p:nvPicPr>
          <p:cNvPr id="393" name="Google Shape;393;g30e83d583c3_0_415"/>
          <p:cNvPicPr preferRelativeResize="0"/>
          <p:nvPr/>
        </p:nvPicPr>
        <p:blipFill rotWithShape="1">
          <a:blip r:embed="rId3">
            <a:alphaModFix/>
          </a:blip>
          <a:srcRect b="0" l="0" r="0" t="0"/>
          <a:stretch/>
        </p:blipFill>
        <p:spPr>
          <a:xfrm>
            <a:off x="805600" y="1798725"/>
            <a:ext cx="13019099" cy="5387224"/>
          </a:xfrm>
          <a:prstGeom prst="rect">
            <a:avLst/>
          </a:prstGeom>
          <a:noFill/>
          <a:ln>
            <a:noFill/>
          </a:ln>
        </p:spPr>
      </p:pic>
      <p:pic>
        <p:nvPicPr>
          <p:cNvPr id="394" name="Google Shape;394;g30e83d583c3_0_415"/>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30e83d583c3_0_420"/>
          <p:cNvSpPr txBox="1"/>
          <p:nvPr/>
        </p:nvSpPr>
        <p:spPr>
          <a:xfrm>
            <a:off x="205050" y="389660"/>
            <a:ext cx="14220300" cy="1317600"/>
          </a:xfrm>
          <a:prstGeom prst="rect">
            <a:avLst/>
          </a:prstGeom>
          <a:noFill/>
          <a:ln>
            <a:noFill/>
          </a:ln>
        </p:spPr>
        <p:txBody>
          <a:bodyPr anchorCtr="0" anchor="t" bIns="73150" lIns="73150" spcFirstLastPara="1" rIns="73150" wrap="square" tIns="73150">
            <a:spAutoFit/>
          </a:bodyPr>
          <a:lstStyle/>
          <a:p>
            <a:pPr indent="0" lvl="0" marL="0" marR="0" rtl="0" algn="ctr">
              <a:lnSpc>
                <a:spcPct val="120000"/>
              </a:lnSpc>
              <a:spcBef>
                <a:spcPts val="0"/>
              </a:spcBef>
              <a:spcAft>
                <a:spcPts val="0"/>
              </a:spcAft>
              <a:buClr>
                <a:srgbClr val="000000"/>
              </a:buClr>
              <a:buSzPts val="3000"/>
              <a:buFont typeface="Arial"/>
              <a:buNone/>
            </a:pPr>
            <a:r>
              <a:rPr b="1" i="0" lang="en-US" sz="3000" u="none" cap="none" strike="noStrike">
                <a:solidFill>
                  <a:srgbClr val="0B1320"/>
                </a:solidFill>
                <a:latin typeface="Nunito"/>
                <a:ea typeface="Nunito"/>
                <a:cs typeface="Nunito"/>
                <a:sym typeface="Nunito"/>
              </a:rPr>
              <a:t>Moderate Task: Complete Tutoring Session and Receive AI-Generated Reports</a:t>
            </a:r>
            <a:endParaRPr b="1" i="0" sz="3000" u="none" cap="none" strike="noStrike">
              <a:solidFill>
                <a:srgbClr val="0B1320"/>
              </a:solidFill>
              <a:latin typeface="Nunito"/>
              <a:ea typeface="Nunito"/>
              <a:cs typeface="Nunito"/>
              <a:sym typeface="Nunito"/>
            </a:endParaRPr>
          </a:p>
          <a:p>
            <a:pPr indent="0" lvl="0" marL="0" marR="0" rtl="0" algn="ctr">
              <a:lnSpc>
                <a:spcPct val="120000"/>
              </a:lnSpc>
              <a:spcBef>
                <a:spcPts val="0"/>
              </a:spcBef>
              <a:spcAft>
                <a:spcPts val="0"/>
              </a:spcAft>
              <a:buClr>
                <a:srgbClr val="000000"/>
              </a:buClr>
              <a:buSzPts val="4000"/>
              <a:buFont typeface="Arial"/>
              <a:buNone/>
            </a:pPr>
            <a:r>
              <a:t/>
            </a:r>
            <a:endParaRPr b="1" i="0" sz="4000" u="none" cap="none" strike="noStrike">
              <a:solidFill>
                <a:srgbClr val="0B1320"/>
              </a:solidFill>
              <a:latin typeface="Nunito"/>
              <a:ea typeface="Nunito"/>
              <a:cs typeface="Nunito"/>
              <a:sym typeface="Nunito"/>
            </a:endParaRPr>
          </a:p>
        </p:txBody>
      </p:sp>
      <p:pic>
        <p:nvPicPr>
          <p:cNvPr id="400" name="Google Shape;400;g30e83d583c3_0_420"/>
          <p:cNvPicPr preferRelativeResize="0"/>
          <p:nvPr/>
        </p:nvPicPr>
        <p:blipFill rotWithShape="1">
          <a:blip r:embed="rId3">
            <a:alphaModFix/>
          </a:blip>
          <a:srcRect b="0" l="0" r="0" t="0"/>
          <a:stretch/>
        </p:blipFill>
        <p:spPr>
          <a:xfrm>
            <a:off x="1942700" y="1231900"/>
            <a:ext cx="10745001" cy="6549751"/>
          </a:xfrm>
          <a:prstGeom prst="rect">
            <a:avLst/>
          </a:prstGeom>
          <a:noFill/>
          <a:ln>
            <a:noFill/>
          </a:ln>
        </p:spPr>
      </p:pic>
      <p:pic>
        <p:nvPicPr>
          <p:cNvPr id="401" name="Google Shape;401;g30e83d583c3_0_420"/>
          <p:cNvPicPr preferRelativeResize="0"/>
          <p:nvPr/>
        </p:nvPicPr>
        <p:blipFill rotWithShape="1">
          <a:blip r:embed="rId4">
            <a:alphaModFix/>
          </a:blip>
          <a:srcRect b="0" l="0" r="0" t="0"/>
          <a:stretch/>
        </p:blipFill>
        <p:spPr>
          <a:xfrm>
            <a:off x="12856200" y="7659225"/>
            <a:ext cx="1774200" cy="495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30e8f556eec_4_0"/>
          <p:cNvSpPr txBox="1"/>
          <p:nvPr/>
        </p:nvSpPr>
        <p:spPr>
          <a:xfrm>
            <a:off x="547500" y="154685"/>
            <a:ext cx="14220300" cy="1163700"/>
          </a:xfrm>
          <a:prstGeom prst="rect">
            <a:avLst/>
          </a:prstGeom>
          <a:noFill/>
          <a:ln>
            <a:noFill/>
          </a:ln>
        </p:spPr>
        <p:txBody>
          <a:bodyPr anchorCtr="0" anchor="t" bIns="73150" lIns="73150" spcFirstLastPara="1" rIns="73150" wrap="square" tIns="73150">
            <a:spAutoFit/>
          </a:bodyPr>
          <a:lstStyle/>
          <a:p>
            <a:pPr indent="0" lvl="0" marL="0" marR="0" rtl="0" algn="ctr">
              <a:lnSpc>
                <a:spcPct val="120000"/>
              </a:lnSpc>
              <a:spcBef>
                <a:spcPts val="0"/>
              </a:spcBef>
              <a:spcAft>
                <a:spcPts val="0"/>
              </a:spcAft>
              <a:buClr>
                <a:srgbClr val="000000"/>
              </a:buClr>
              <a:buSzPts val="3000"/>
              <a:buFont typeface="Arial"/>
              <a:buNone/>
            </a:pPr>
            <a:r>
              <a:rPr b="1" i="0" lang="en-US" sz="3000" u="none" cap="none" strike="noStrike">
                <a:solidFill>
                  <a:srgbClr val="0B1320"/>
                </a:solidFill>
                <a:latin typeface="Nunito"/>
                <a:ea typeface="Nunito"/>
                <a:cs typeface="Nunito"/>
                <a:sym typeface="Nunito"/>
              </a:rPr>
              <a:t>Complex Task: Process Recurring Session Request</a:t>
            </a:r>
            <a:endParaRPr b="1" i="0" sz="3000" u="none" cap="none" strike="noStrike">
              <a:solidFill>
                <a:srgbClr val="0B1320"/>
              </a:solidFill>
              <a:latin typeface="Nunito"/>
              <a:ea typeface="Nunito"/>
              <a:cs typeface="Nunito"/>
              <a:sym typeface="Nunito"/>
            </a:endParaRPr>
          </a:p>
          <a:p>
            <a:pPr indent="0" lvl="0" marL="0" marR="0" rtl="0" algn="ctr">
              <a:lnSpc>
                <a:spcPct val="120000"/>
              </a:lnSpc>
              <a:spcBef>
                <a:spcPts val="0"/>
              </a:spcBef>
              <a:spcAft>
                <a:spcPts val="0"/>
              </a:spcAft>
              <a:buClr>
                <a:srgbClr val="000000"/>
              </a:buClr>
              <a:buSzPts val="3000"/>
              <a:buFont typeface="Arial"/>
              <a:buNone/>
            </a:pPr>
            <a:r>
              <a:t/>
            </a:r>
            <a:endParaRPr b="1" i="0" sz="3000" u="none" cap="none" strike="noStrike">
              <a:solidFill>
                <a:srgbClr val="0B1320"/>
              </a:solidFill>
              <a:latin typeface="Nunito"/>
              <a:ea typeface="Nunito"/>
              <a:cs typeface="Nunito"/>
              <a:sym typeface="Nunito"/>
            </a:endParaRPr>
          </a:p>
        </p:txBody>
      </p:sp>
      <p:pic>
        <p:nvPicPr>
          <p:cNvPr id="407" name="Google Shape;407;g30e8f556eec_4_0"/>
          <p:cNvPicPr preferRelativeResize="0"/>
          <p:nvPr/>
        </p:nvPicPr>
        <p:blipFill rotWithShape="1">
          <a:blip r:embed="rId3">
            <a:alphaModFix/>
          </a:blip>
          <a:srcRect b="0" l="0" r="0" t="0"/>
          <a:stretch/>
        </p:blipFill>
        <p:spPr>
          <a:xfrm>
            <a:off x="2477500" y="1102775"/>
            <a:ext cx="10304323" cy="6681999"/>
          </a:xfrm>
          <a:prstGeom prst="rect">
            <a:avLst/>
          </a:prstGeom>
          <a:noFill/>
          <a:ln>
            <a:noFill/>
          </a:ln>
        </p:spPr>
      </p:pic>
      <p:pic>
        <p:nvPicPr>
          <p:cNvPr id="408" name="Google Shape;408;g30e8f556eec_4_0"/>
          <p:cNvPicPr preferRelativeResize="0"/>
          <p:nvPr/>
        </p:nvPicPr>
        <p:blipFill rotWithShape="1">
          <a:blip r:embed="rId4">
            <a:alphaModFix/>
          </a:blip>
          <a:srcRect b="0" l="0" r="0" t="0"/>
          <a:stretch/>
        </p:blipFill>
        <p:spPr>
          <a:xfrm>
            <a:off x="12841750" y="7659225"/>
            <a:ext cx="1788650" cy="495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0e8f556eec_0_0"/>
          <p:cNvSpPr/>
          <p:nvPr/>
        </p:nvSpPr>
        <p:spPr>
          <a:xfrm>
            <a:off x="3756801" y="1377250"/>
            <a:ext cx="11272500" cy="19431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00002E"/>
              </a:buClr>
              <a:buSzPts val="6100"/>
              <a:buFont typeface="Nunito SemiBold"/>
              <a:buNone/>
            </a:pPr>
            <a:r>
              <a:rPr b="1" i="0" lang="en-US" sz="6100" u="none" cap="none" strike="noStrike">
                <a:solidFill>
                  <a:srgbClr val="00002E"/>
                </a:solidFill>
                <a:latin typeface="Nunito"/>
                <a:ea typeface="Nunito"/>
                <a:cs typeface="Nunito"/>
                <a:sym typeface="Nunito"/>
              </a:rPr>
              <a:t>Testing Methodology</a:t>
            </a:r>
            <a:endParaRPr b="1" i="0" sz="6100" u="none" cap="none" strike="noStrike">
              <a:solidFill>
                <a:srgbClr val="000000"/>
              </a:solidFill>
              <a:latin typeface="Arial"/>
              <a:ea typeface="Arial"/>
              <a:cs typeface="Arial"/>
              <a:sym typeface="Arial"/>
            </a:endParaRPr>
          </a:p>
        </p:txBody>
      </p:sp>
      <p:sp>
        <p:nvSpPr>
          <p:cNvPr id="415" name="Google Shape;415;g30e8f556eec_0_0"/>
          <p:cNvSpPr/>
          <p:nvPr/>
        </p:nvSpPr>
        <p:spPr>
          <a:xfrm>
            <a:off x="837724" y="5974913"/>
            <a:ext cx="382800" cy="382800"/>
          </a:xfrm>
          <a:prstGeom prst="roundRect">
            <a:avLst>
              <a:gd fmla="val 23878209"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6" name="Google Shape;416;g30e8f556eec_0_0"/>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descr="iphone icon" id="417" name="Google Shape;417;g30e8f556eec_0_0"/>
          <p:cNvPicPr preferRelativeResize="0"/>
          <p:nvPr/>
        </p:nvPicPr>
        <p:blipFill rotWithShape="1">
          <a:blip r:embed="rId4">
            <a:alphaModFix/>
          </a:blip>
          <a:srcRect b="0" l="0" r="0" t="0"/>
          <a:stretch/>
        </p:blipFill>
        <p:spPr>
          <a:xfrm>
            <a:off x="5815100" y="3320338"/>
            <a:ext cx="3000200" cy="3000200"/>
          </a:xfrm>
          <a:prstGeom prst="rect">
            <a:avLst/>
          </a:prstGeom>
          <a:noFill/>
          <a:ln>
            <a:noFill/>
          </a:ln>
        </p:spPr>
      </p:pic>
      <p:pic>
        <p:nvPicPr>
          <p:cNvPr id="418" name="Google Shape;418;g30e8f556eec_0_0"/>
          <p:cNvPicPr preferRelativeResize="0"/>
          <p:nvPr/>
        </p:nvPicPr>
        <p:blipFill rotWithShape="1">
          <a:blip r:embed="rId5">
            <a:alphaModFix/>
          </a:blip>
          <a:srcRect b="0" l="0" r="0" t="0"/>
          <a:stretch/>
        </p:blipFill>
        <p:spPr>
          <a:xfrm>
            <a:off x="9648973" y="3410625"/>
            <a:ext cx="3140200" cy="3140200"/>
          </a:xfrm>
          <a:prstGeom prst="rect">
            <a:avLst/>
          </a:prstGeom>
          <a:noFill/>
          <a:ln>
            <a:noFill/>
          </a:ln>
        </p:spPr>
      </p:pic>
      <p:pic>
        <p:nvPicPr>
          <p:cNvPr descr="handshake icon" id="419" name="Google Shape;419;g30e8f556eec_0_0"/>
          <p:cNvPicPr preferRelativeResize="0"/>
          <p:nvPr/>
        </p:nvPicPr>
        <p:blipFill rotWithShape="1">
          <a:blip r:embed="rId6">
            <a:alphaModFix/>
          </a:blip>
          <a:srcRect b="0" l="0" r="0" t="0"/>
          <a:stretch/>
        </p:blipFill>
        <p:spPr>
          <a:xfrm>
            <a:off x="2528825" y="3754425"/>
            <a:ext cx="2452600" cy="2452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30e8f556eec_0_10"/>
          <p:cNvSpPr/>
          <p:nvPr/>
        </p:nvSpPr>
        <p:spPr>
          <a:xfrm>
            <a:off x="967974" y="625648"/>
            <a:ext cx="56325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Test Participants</a:t>
            </a:r>
            <a:endParaRPr b="1" i="0" sz="4400" u="none" cap="none" strike="noStrike">
              <a:solidFill>
                <a:srgbClr val="000000"/>
              </a:solidFill>
              <a:latin typeface="Arial"/>
              <a:ea typeface="Arial"/>
              <a:cs typeface="Arial"/>
              <a:sym typeface="Arial"/>
            </a:endParaRPr>
          </a:p>
        </p:txBody>
      </p:sp>
      <p:sp>
        <p:nvSpPr>
          <p:cNvPr id="426" name="Google Shape;426;g30e8f556eec_0_10"/>
          <p:cNvSpPr/>
          <p:nvPr/>
        </p:nvSpPr>
        <p:spPr>
          <a:xfrm>
            <a:off x="1294924" y="4988123"/>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John Yi</a:t>
            </a:r>
            <a:endParaRPr b="0" i="0" sz="2200" u="none" cap="none" strike="noStrike">
              <a:solidFill>
                <a:srgbClr val="000000"/>
              </a:solidFill>
              <a:latin typeface="Arial"/>
              <a:ea typeface="Arial"/>
              <a:cs typeface="Arial"/>
              <a:sym typeface="Arial"/>
            </a:endParaRPr>
          </a:p>
        </p:txBody>
      </p:sp>
      <p:sp>
        <p:nvSpPr>
          <p:cNvPr id="427" name="Google Shape;427;g30e8f556eec_0_10"/>
          <p:cNvSpPr/>
          <p:nvPr/>
        </p:nvSpPr>
        <p:spPr>
          <a:xfrm>
            <a:off x="1294924" y="5483662"/>
            <a:ext cx="29694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Stanford '27</a:t>
            </a:r>
            <a:br>
              <a:rPr b="0" i="0" lang="en-US" sz="1850" u="none" cap="none" strike="noStrike">
                <a:solidFill>
                  <a:srgbClr val="00002E"/>
                </a:solidFill>
                <a:latin typeface="PT Sans"/>
                <a:ea typeface="PT Sans"/>
                <a:cs typeface="PT Sans"/>
                <a:sym typeface="PT Sans"/>
              </a:rPr>
            </a:br>
            <a:r>
              <a:rPr b="0" i="0" lang="en-US" sz="1850" u="none" cap="none" strike="noStrike">
                <a:solidFill>
                  <a:srgbClr val="00002E"/>
                </a:solidFill>
                <a:latin typeface="PT Sans"/>
                <a:ea typeface="PT Sans"/>
                <a:cs typeface="PT Sans"/>
                <a:sym typeface="PT Sans"/>
              </a:rPr>
              <a:t>Major: IR</a:t>
            </a:r>
            <a:br>
              <a:rPr b="0" i="0" lang="en-US" sz="1850" u="none" cap="none" strike="noStrike">
                <a:solidFill>
                  <a:srgbClr val="00002E"/>
                </a:solidFill>
                <a:latin typeface="PT Sans"/>
                <a:ea typeface="PT Sans"/>
                <a:cs typeface="PT Sans"/>
                <a:sym typeface="PT Sans"/>
              </a:rPr>
            </a:br>
            <a:r>
              <a:rPr b="0" i="0" lang="en-US" sz="1850" u="none" cap="none" strike="noStrike">
                <a:solidFill>
                  <a:srgbClr val="00002E"/>
                </a:solidFill>
                <a:latin typeface="PT Sans"/>
                <a:ea typeface="PT Sans"/>
                <a:cs typeface="PT Sans"/>
                <a:sym typeface="PT Sans"/>
              </a:rPr>
              <a:t>Physics Classmate</a:t>
            </a:r>
            <a:br>
              <a:rPr b="0" i="0" lang="en-US" sz="1850" u="none" cap="none" strike="noStrike">
                <a:solidFill>
                  <a:srgbClr val="00002E"/>
                </a:solidFill>
                <a:latin typeface="PT Sans"/>
                <a:ea typeface="PT Sans"/>
                <a:cs typeface="PT Sans"/>
                <a:sym typeface="PT Sans"/>
              </a:rPr>
            </a:br>
            <a:r>
              <a:rPr b="0" i="0" lang="en-US" sz="1850" u="none" cap="none" strike="noStrike">
                <a:solidFill>
                  <a:srgbClr val="00002E"/>
                </a:solidFill>
                <a:latin typeface="PT Sans"/>
                <a:ea typeface="PT Sans"/>
                <a:cs typeface="PT Sans"/>
                <a:sym typeface="PT Sans"/>
              </a:rPr>
              <a:t>Compensation: N/A</a:t>
            </a:r>
            <a:endParaRPr b="0" i="0" sz="1850" u="none" cap="none" strike="noStrike">
              <a:solidFill>
                <a:srgbClr val="000000"/>
              </a:solidFill>
              <a:latin typeface="Arial"/>
              <a:ea typeface="Arial"/>
              <a:cs typeface="Arial"/>
              <a:sym typeface="Arial"/>
            </a:endParaRPr>
          </a:p>
        </p:txBody>
      </p:sp>
      <p:sp>
        <p:nvSpPr>
          <p:cNvPr id="428" name="Google Shape;428;g30e8f556eec_0_10"/>
          <p:cNvSpPr/>
          <p:nvPr/>
        </p:nvSpPr>
        <p:spPr>
          <a:xfrm>
            <a:off x="4623316" y="4988123"/>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Nara Smith</a:t>
            </a:r>
            <a:endParaRPr b="0" i="0" sz="2200" u="none" cap="none" strike="noStrike">
              <a:solidFill>
                <a:srgbClr val="000000"/>
              </a:solidFill>
              <a:latin typeface="Arial"/>
              <a:ea typeface="Arial"/>
              <a:cs typeface="Arial"/>
              <a:sym typeface="Arial"/>
            </a:endParaRPr>
          </a:p>
        </p:txBody>
      </p:sp>
      <p:sp>
        <p:nvSpPr>
          <p:cNvPr id="429" name="Google Shape;429;g30e8f556eec_0_10"/>
          <p:cNvSpPr/>
          <p:nvPr/>
        </p:nvSpPr>
        <p:spPr>
          <a:xfrm>
            <a:off x="4623316" y="5483662"/>
            <a:ext cx="29694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High School Teacher</a:t>
            </a:r>
            <a:endParaRPr b="0" i="0" sz="1850" u="none" cap="none" strike="noStrike">
              <a:solidFill>
                <a:srgbClr val="00002E"/>
              </a:solidFill>
              <a:latin typeface="PT Sans"/>
              <a:ea typeface="PT Sans"/>
              <a:cs typeface="PT Sans"/>
              <a:sym typeface="PT Sans"/>
            </a:endParaRPr>
          </a:p>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Cold Email</a:t>
            </a:r>
            <a:br>
              <a:rPr b="0" i="0" lang="en-US" sz="1850" u="none" cap="none" strike="noStrike">
                <a:solidFill>
                  <a:srgbClr val="00002E"/>
                </a:solidFill>
                <a:latin typeface="PT Sans"/>
                <a:ea typeface="PT Sans"/>
                <a:cs typeface="PT Sans"/>
                <a:sym typeface="PT Sans"/>
              </a:rPr>
            </a:br>
            <a:r>
              <a:rPr b="0" i="0" lang="en-US" sz="1850" u="none" cap="none" strike="noStrike">
                <a:solidFill>
                  <a:srgbClr val="00002E"/>
                </a:solidFill>
                <a:latin typeface="PT Sans"/>
                <a:ea typeface="PT Sans"/>
                <a:cs typeface="PT Sans"/>
                <a:sym typeface="PT Sans"/>
              </a:rPr>
              <a:t>Compensation: N/A</a:t>
            </a:r>
            <a:endParaRPr b="0" i="0" sz="1850" u="none" cap="none" strike="noStrike">
              <a:solidFill>
                <a:srgbClr val="000000"/>
              </a:solidFill>
              <a:latin typeface="Arial"/>
              <a:ea typeface="Arial"/>
              <a:cs typeface="Arial"/>
              <a:sym typeface="Arial"/>
            </a:endParaRPr>
          </a:p>
        </p:txBody>
      </p:sp>
      <p:sp>
        <p:nvSpPr>
          <p:cNvPr id="430" name="Google Shape;430;g30e8f556eec_0_10"/>
          <p:cNvSpPr/>
          <p:nvPr/>
        </p:nvSpPr>
        <p:spPr>
          <a:xfrm>
            <a:off x="7951827" y="4988123"/>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Lucky Blue</a:t>
            </a:r>
            <a:endParaRPr b="0" i="0" sz="2200" u="none" cap="none" strike="noStrike">
              <a:solidFill>
                <a:srgbClr val="000000"/>
              </a:solidFill>
              <a:latin typeface="Arial"/>
              <a:ea typeface="Arial"/>
              <a:cs typeface="Arial"/>
              <a:sym typeface="Arial"/>
            </a:endParaRPr>
          </a:p>
        </p:txBody>
      </p:sp>
      <p:sp>
        <p:nvSpPr>
          <p:cNvPr id="431" name="Google Shape;431;g30e8f556eec_0_10"/>
          <p:cNvSpPr/>
          <p:nvPr/>
        </p:nvSpPr>
        <p:spPr>
          <a:xfrm>
            <a:off x="7951827" y="5483662"/>
            <a:ext cx="29694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Master Student</a:t>
            </a:r>
            <a:br>
              <a:rPr b="0" i="0" lang="en-US" sz="1850" u="none" cap="none" strike="noStrike">
                <a:solidFill>
                  <a:srgbClr val="00002E"/>
                </a:solidFill>
                <a:latin typeface="PT Sans"/>
                <a:ea typeface="PT Sans"/>
                <a:cs typeface="PT Sans"/>
                <a:sym typeface="PT Sans"/>
              </a:rPr>
            </a:br>
            <a:r>
              <a:rPr b="0" i="0" lang="en-US" sz="1850" u="none" cap="none" strike="noStrike">
                <a:solidFill>
                  <a:srgbClr val="00002E"/>
                </a:solidFill>
                <a:latin typeface="PT Sans"/>
                <a:ea typeface="PT Sans"/>
                <a:cs typeface="PT Sans"/>
                <a:sym typeface="PT Sans"/>
              </a:rPr>
              <a:t>UCLA (Remote)</a:t>
            </a:r>
            <a:endParaRPr b="0" i="0" sz="1850" u="none" cap="none" strike="noStrike">
              <a:solidFill>
                <a:srgbClr val="00002E"/>
              </a:solidFill>
              <a:latin typeface="PT Sans"/>
              <a:ea typeface="PT Sans"/>
              <a:cs typeface="PT Sans"/>
              <a:sym typeface="PT Sans"/>
            </a:endParaRPr>
          </a:p>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Met on Nextdoor</a:t>
            </a:r>
            <a:endParaRPr b="0" i="0" sz="1850" u="none" cap="none" strike="noStrike">
              <a:solidFill>
                <a:srgbClr val="00002E"/>
              </a:solidFill>
              <a:latin typeface="PT Sans"/>
              <a:ea typeface="PT Sans"/>
              <a:cs typeface="PT Sans"/>
              <a:sym typeface="PT Sans"/>
            </a:endParaRPr>
          </a:p>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Compensation: N/A </a:t>
            </a:r>
            <a:endParaRPr b="0" i="0" sz="1850" u="none" cap="none" strike="noStrike">
              <a:solidFill>
                <a:srgbClr val="000000"/>
              </a:solidFill>
              <a:latin typeface="Arial"/>
              <a:ea typeface="Arial"/>
              <a:cs typeface="Arial"/>
              <a:sym typeface="Arial"/>
            </a:endParaRPr>
          </a:p>
        </p:txBody>
      </p:sp>
      <p:sp>
        <p:nvSpPr>
          <p:cNvPr id="432" name="Google Shape;432;g30e8f556eec_0_10"/>
          <p:cNvSpPr/>
          <p:nvPr/>
        </p:nvSpPr>
        <p:spPr>
          <a:xfrm>
            <a:off x="10921213" y="4967423"/>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Samantha Jones</a:t>
            </a:r>
            <a:endParaRPr b="0" i="0" sz="2200" u="none" cap="none" strike="noStrike">
              <a:solidFill>
                <a:srgbClr val="000000"/>
              </a:solidFill>
              <a:latin typeface="Arial"/>
              <a:ea typeface="Arial"/>
              <a:cs typeface="Arial"/>
              <a:sym typeface="Arial"/>
            </a:endParaRPr>
          </a:p>
        </p:txBody>
      </p:sp>
      <p:sp>
        <p:nvSpPr>
          <p:cNvPr id="433" name="Google Shape;433;g30e8f556eec_0_10"/>
          <p:cNvSpPr/>
          <p:nvPr/>
        </p:nvSpPr>
        <p:spPr>
          <a:xfrm>
            <a:off x="10921213" y="5483662"/>
            <a:ext cx="29694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Stanford '28</a:t>
            </a:r>
            <a:endParaRPr b="0" i="0" sz="1850" u="none" cap="none" strike="noStrike">
              <a:solidFill>
                <a:srgbClr val="00002E"/>
              </a:solidFill>
              <a:latin typeface="PT Sans"/>
              <a:ea typeface="PT Sans"/>
              <a:cs typeface="PT Sans"/>
              <a:sym typeface="PT Sans"/>
            </a:endParaRPr>
          </a:p>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Met through Club</a:t>
            </a:r>
            <a:br>
              <a:rPr b="0" i="0" lang="en-US" sz="1850" u="none" cap="none" strike="noStrike">
                <a:solidFill>
                  <a:srgbClr val="00002E"/>
                </a:solidFill>
                <a:latin typeface="PT Sans"/>
                <a:ea typeface="PT Sans"/>
                <a:cs typeface="PT Sans"/>
                <a:sym typeface="PT Sans"/>
              </a:rPr>
            </a:br>
            <a:r>
              <a:rPr b="0" i="0" lang="en-US" sz="1850" u="none" cap="none" strike="noStrike">
                <a:solidFill>
                  <a:srgbClr val="00002E"/>
                </a:solidFill>
                <a:latin typeface="PT Sans"/>
                <a:ea typeface="PT Sans"/>
                <a:cs typeface="PT Sans"/>
                <a:sym typeface="PT Sans"/>
              </a:rPr>
              <a:t>Compensation: Coupa!</a:t>
            </a:r>
            <a:endParaRPr b="0" i="0" sz="1850" u="none" cap="none" strike="noStrike">
              <a:solidFill>
                <a:srgbClr val="000000"/>
              </a:solidFill>
              <a:latin typeface="Arial"/>
              <a:ea typeface="Arial"/>
              <a:cs typeface="Arial"/>
              <a:sym typeface="Arial"/>
            </a:endParaRPr>
          </a:p>
        </p:txBody>
      </p:sp>
      <p:pic>
        <p:nvPicPr>
          <p:cNvPr descr="1,606 Cartoon Headshots Royalty-Free Photos and Stock Images | Shutterstock" id="434" name="Google Shape;434;g30e8f556eec_0_10"/>
          <p:cNvPicPr preferRelativeResize="0"/>
          <p:nvPr/>
        </p:nvPicPr>
        <p:blipFill rotWithShape="1">
          <a:blip r:embed="rId3">
            <a:alphaModFix/>
          </a:blip>
          <a:srcRect b="0" l="0" r="0" t="0"/>
          <a:stretch/>
        </p:blipFill>
        <p:spPr>
          <a:xfrm>
            <a:off x="7577091" y="1857127"/>
            <a:ext cx="2803317" cy="2908073"/>
          </a:xfrm>
          <a:prstGeom prst="rect">
            <a:avLst/>
          </a:prstGeom>
          <a:noFill/>
          <a:ln>
            <a:noFill/>
          </a:ln>
        </p:spPr>
      </p:pic>
      <p:pic>
        <p:nvPicPr>
          <p:cNvPr id="435" name="Google Shape;435;g30e8f556eec_0_10"/>
          <p:cNvPicPr preferRelativeResize="0"/>
          <p:nvPr/>
        </p:nvPicPr>
        <p:blipFill rotWithShape="1">
          <a:blip r:embed="rId4">
            <a:alphaModFix/>
          </a:blip>
          <a:srcRect b="0" l="0" r="0" t="0"/>
          <a:stretch/>
        </p:blipFill>
        <p:spPr>
          <a:xfrm>
            <a:off x="4357666" y="1781288"/>
            <a:ext cx="2950159" cy="2983890"/>
          </a:xfrm>
          <a:prstGeom prst="rect">
            <a:avLst/>
          </a:prstGeom>
          <a:noFill/>
          <a:ln>
            <a:noFill/>
          </a:ln>
        </p:spPr>
      </p:pic>
      <p:pic>
        <p:nvPicPr>
          <p:cNvPr id="436" name="Google Shape;436;g30e8f556eec_0_10"/>
          <p:cNvPicPr preferRelativeResize="0"/>
          <p:nvPr/>
        </p:nvPicPr>
        <p:blipFill rotWithShape="1">
          <a:blip r:embed="rId5">
            <a:alphaModFix/>
          </a:blip>
          <a:srcRect b="0" l="0" r="0" t="0"/>
          <a:stretch/>
        </p:blipFill>
        <p:spPr>
          <a:xfrm>
            <a:off x="967975" y="1781289"/>
            <a:ext cx="2912359" cy="2983890"/>
          </a:xfrm>
          <a:prstGeom prst="rect">
            <a:avLst/>
          </a:prstGeom>
          <a:noFill/>
          <a:ln>
            <a:noFill/>
          </a:ln>
        </p:spPr>
      </p:pic>
      <p:pic>
        <p:nvPicPr>
          <p:cNvPr descr="1,606 Cartoon Headshots Royalty-Free Photos and Stock Images | Shutterstock" id="437" name="Google Shape;437;g30e8f556eec_0_10"/>
          <p:cNvPicPr preferRelativeResize="0"/>
          <p:nvPr/>
        </p:nvPicPr>
        <p:blipFill rotWithShape="1">
          <a:blip r:embed="rId6">
            <a:alphaModFix/>
          </a:blip>
          <a:srcRect b="0" l="0" r="0" t="0"/>
          <a:stretch/>
        </p:blipFill>
        <p:spPr>
          <a:xfrm>
            <a:off x="10649671" y="1819224"/>
            <a:ext cx="2876405" cy="2983889"/>
          </a:xfrm>
          <a:prstGeom prst="rect">
            <a:avLst/>
          </a:prstGeom>
          <a:noFill/>
          <a:ln>
            <a:noFill/>
          </a:ln>
        </p:spPr>
      </p:pic>
      <p:pic>
        <p:nvPicPr>
          <p:cNvPr id="438" name="Google Shape;438;g30e8f556eec_0_10"/>
          <p:cNvPicPr preferRelativeResize="0"/>
          <p:nvPr/>
        </p:nvPicPr>
        <p:blipFill rotWithShape="1">
          <a:blip r:embed="rId7">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30e8f556eec_0_27"/>
          <p:cNvSpPr/>
          <p:nvPr/>
        </p:nvSpPr>
        <p:spPr>
          <a:xfrm>
            <a:off x="3518550" y="843275"/>
            <a:ext cx="75933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Environment and Apparatus</a:t>
            </a:r>
            <a:endParaRPr b="1" i="0" sz="4400" u="none" cap="none" strike="noStrike">
              <a:solidFill>
                <a:srgbClr val="000000"/>
              </a:solidFill>
            </a:endParaRPr>
          </a:p>
        </p:txBody>
      </p:sp>
      <p:sp>
        <p:nvSpPr>
          <p:cNvPr id="445" name="Google Shape;445;g30e8f556eec_0_27"/>
          <p:cNvSpPr/>
          <p:nvPr/>
        </p:nvSpPr>
        <p:spPr>
          <a:xfrm>
            <a:off x="6324124" y="2897505"/>
            <a:ext cx="538500" cy="538500"/>
          </a:xfrm>
          <a:prstGeom prst="roundRect">
            <a:avLst>
              <a:gd fmla="val 66677"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30e8f556eec_0_27"/>
          <p:cNvSpPr/>
          <p:nvPr/>
        </p:nvSpPr>
        <p:spPr>
          <a:xfrm>
            <a:off x="6492002" y="2997756"/>
            <a:ext cx="2028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2650"/>
              <a:buFont typeface="Nunito SemiBold"/>
              <a:buNone/>
            </a:pPr>
            <a:r>
              <a:rPr b="0" i="0" lang="en-US" sz="2650" u="none" cap="none" strike="noStrike">
                <a:solidFill>
                  <a:srgbClr val="00002E"/>
                </a:solidFill>
                <a:latin typeface="Nunito SemiBold"/>
                <a:ea typeface="Nunito SemiBold"/>
                <a:cs typeface="Nunito SemiBold"/>
                <a:sym typeface="Nunito SemiBold"/>
              </a:rPr>
              <a:t>1</a:t>
            </a:r>
            <a:endParaRPr b="0" i="0" sz="2650" u="none" cap="none" strike="noStrike">
              <a:solidFill>
                <a:srgbClr val="000000"/>
              </a:solidFill>
              <a:latin typeface="Arial"/>
              <a:ea typeface="Arial"/>
              <a:cs typeface="Arial"/>
              <a:sym typeface="Arial"/>
            </a:endParaRPr>
          </a:p>
        </p:txBody>
      </p:sp>
      <p:sp>
        <p:nvSpPr>
          <p:cNvPr id="447" name="Google Shape;447;g30e8f556eec_0_27"/>
          <p:cNvSpPr/>
          <p:nvPr/>
        </p:nvSpPr>
        <p:spPr>
          <a:xfrm>
            <a:off x="7101959" y="2897505"/>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Paper Prototype</a:t>
            </a:r>
            <a:endParaRPr b="0" i="0" sz="2200" u="none" cap="none" strike="noStrike">
              <a:solidFill>
                <a:srgbClr val="000000"/>
              </a:solidFill>
              <a:latin typeface="Arial"/>
              <a:ea typeface="Arial"/>
              <a:cs typeface="Arial"/>
              <a:sym typeface="Arial"/>
            </a:endParaRPr>
          </a:p>
        </p:txBody>
      </p:sp>
      <p:sp>
        <p:nvSpPr>
          <p:cNvPr id="448" name="Google Shape;448;g30e8f556eec_0_27"/>
          <p:cNvSpPr/>
          <p:nvPr/>
        </p:nvSpPr>
        <p:spPr>
          <a:xfrm>
            <a:off x="7091609" y="3509268"/>
            <a:ext cx="28368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We used a paper prototype to simulate the app interface.</a:t>
            </a:r>
            <a:endParaRPr b="0" i="0" sz="1850" u="none" cap="none" strike="noStrike">
              <a:solidFill>
                <a:srgbClr val="000000"/>
              </a:solidFill>
              <a:latin typeface="Arial"/>
              <a:ea typeface="Arial"/>
              <a:cs typeface="Arial"/>
              <a:sym typeface="Arial"/>
            </a:endParaRPr>
          </a:p>
        </p:txBody>
      </p:sp>
      <p:sp>
        <p:nvSpPr>
          <p:cNvPr id="449" name="Google Shape;449;g30e8f556eec_0_27"/>
          <p:cNvSpPr/>
          <p:nvPr/>
        </p:nvSpPr>
        <p:spPr>
          <a:xfrm>
            <a:off x="10178058" y="2897505"/>
            <a:ext cx="538500" cy="538500"/>
          </a:xfrm>
          <a:prstGeom prst="roundRect">
            <a:avLst>
              <a:gd fmla="val 66677"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30e8f556eec_0_27"/>
          <p:cNvSpPr/>
          <p:nvPr/>
        </p:nvSpPr>
        <p:spPr>
          <a:xfrm>
            <a:off x="10345936" y="2997756"/>
            <a:ext cx="2028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2650"/>
              <a:buFont typeface="Nunito SemiBold"/>
              <a:buNone/>
            </a:pPr>
            <a:r>
              <a:rPr b="0" i="0" lang="en-US" sz="2650" u="none" cap="none" strike="noStrike">
                <a:solidFill>
                  <a:srgbClr val="00002E"/>
                </a:solidFill>
                <a:latin typeface="Nunito SemiBold"/>
                <a:ea typeface="Nunito SemiBold"/>
                <a:cs typeface="Nunito SemiBold"/>
                <a:sym typeface="Nunito SemiBold"/>
              </a:rPr>
              <a:t>2</a:t>
            </a:r>
            <a:endParaRPr b="0" i="0" sz="2650" u="none" cap="none" strike="noStrike">
              <a:solidFill>
                <a:srgbClr val="000000"/>
              </a:solidFill>
              <a:latin typeface="Arial"/>
              <a:ea typeface="Arial"/>
              <a:cs typeface="Arial"/>
              <a:sym typeface="Arial"/>
            </a:endParaRPr>
          </a:p>
        </p:txBody>
      </p:sp>
      <p:sp>
        <p:nvSpPr>
          <p:cNvPr id="451" name="Google Shape;451;g30e8f556eec_0_27"/>
          <p:cNvSpPr/>
          <p:nvPr/>
        </p:nvSpPr>
        <p:spPr>
          <a:xfrm>
            <a:off x="10955893" y="2897505"/>
            <a:ext cx="2836800" cy="703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Participant Interaction</a:t>
            </a:r>
            <a:endParaRPr b="0" i="0" sz="2200" u="none" cap="none" strike="noStrike">
              <a:solidFill>
                <a:srgbClr val="000000"/>
              </a:solidFill>
              <a:latin typeface="Arial"/>
              <a:ea typeface="Arial"/>
              <a:cs typeface="Arial"/>
              <a:sym typeface="Arial"/>
            </a:endParaRPr>
          </a:p>
        </p:txBody>
      </p:sp>
      <p:sp>
        <p:nvSpPr>
          <p:cNvPr id="452" name="Google Shape;452;g30e8f556eec_0_27"/>
          <p:cNvSpPr/>
          <p:nvPr/>
        </p:nvSpPr>
        <p:spPr>
          <a:xfrm>
            <a:off x="10955893" y="3509267"/>
            <a:ext cx="28368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Participants interacted with paper screens laid out in front of them.</a:t>
            </a:r>
            <a:endParaRPr b="0" i="0" sz="1850" u="none" cap="none" strike="noStrike">
              <a:solidFill>
                <a:srgbClr val="000000"/>
              </a:solidFill>
              <a:latin typeface="Arial"/>
              <a:ea typeface="Arial"/>
              <a:cs typeface="Arial"/>
              <a:sym typeface="Arial"/>
            </a:endParaRPr>
          </a:p>
        </p:txBody>
      </p:sp>
      <p:sp>
        <p:nvSpPr>
          <p:cNvPr id="453" name="Google Shape;453;g30e8f556eec_0_27"/>
          <p:cNvSpPr/>
          <p:nvPr/>
        </p:nvSpPr>
        <p:spPr>
          <a:xfrm>
            <a:off x="6324124" y="5402580"/>
            <a:ext cx="538500" cy="538500"/>
          </a:xfrm>
          <a:prstGeom prst="roundRect">
            <a:avLst>
              <a:gd fmla="val 66677" name="adj"/>
            </a:avLst>
          </a:prstGeom>
          <a:solidFill>
            <a:srgbClr val="F3F3FF"/>
          </a:solidFill>
          <a:ln cap="flat" cmpd="sng" w="22850">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30e8f556eec_0_27"/>
          <p:cNvSpPr/>
          <p:nvPr/>
        </p:nvSpPr>
        <p:spPr>
          <a:xfrm>
            <a:off x="6492002" y="5502831"/>
            <a:ext cx="2028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2650"/>
              <a:buFont typeface="Nunito SemiBold"/>
              <a:buNone/>
            </a:pPr>
            <a:r>
              <a:rPr b="0" i="0" lang="en-US" sz="2650" u="none" cap="none" strike="noStrike">
                <a:solidFill>
                  <a:srgbClr val="00002E"/>
                </a:solidFill>
                <a:latin typeface="Nunito SemiBold"/>
                <a:ea typeface="Nunito SemiBold"/>
                <a:cs typeface="Nunito SemiBold"/>
                <a:sym typeface="Nunito SemiBold"/>
              </a:rPr>
              <a:t>3</a:t>
            </a:r>
            <a:endParaRPr b="0" i="0" sz="2650" u="none" cap="none" strike="noStrike">
              <a:solidFill>
                <a:srgbClr val="000000"/>
              </a:solidFill>
              <a:latin typeface="Arial"/>
              <a:ea typeface="Arial"/>
              <a:cs typeface="Arial"/>
              <a:sym typeface="Arial"/>
            </a:endParaRPr>
          </a:p>
        </p:txBody>
      </p:sp>
      <p:sp>
        <p:nvSpPr>
          <p:cNvPr id="455" name="Google Shape;455;g30e8f556eec_0_27"/>
          <p:cNvSpPr/>
          <p:nvPr/>
        </p:nvSpPr>
        <p:spPr>
          <a:xfrm>
            <a:off x="7101959" y="5402580"/>
            <a:ext cx="32988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Manual System Response</a:t>
            </a:r>
            <a:endParaRPr b="0" i="0" sz="2200" u="none" cap="none" strike="noStrike">
              <a:solidFill>
                <a:srgbClr val="000000"/>
              </a:solidFill>
              <a:latin typeface="Arial"/>
              <a:ea typeface="Arial"/>
              <a:cs typeface="Arial"/>
              <a:sym typeface="Arial"/>
            </a:endParaRPr>
          </a:p>
        </p:txBody>
      </p:sp>
      <p:sp>
        <p:nvSpPr>
          <p:cNvPr id="456" name="Google Shape;456;g30e8f556eec_0_27"/>
          <p:cNvSpPr/>
          <p:nvPr/>
        </p:nvSpPr>
        <p:spPr>
          <a:xfrm>
            <a:off x="7101959" y="5898118"/>
            <a:ext cx="66906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Team members acted as the system to manually respond to user actions, mimicking the interactions.</a:t>
            </a:r>
            <a:endParaRPr b="0" i="0" sz="1850" u="none" cap="none" strike="noStrike">
              <a:solidFill>
                <a:srgbClr val="000000"/>
              </a:solidFill>
              <a:latin typeface="Arial"/>
              <a:ea typeface="Arial"/>
              <a:cs typeface="Arial"/>
              <a:sym typeface="Arial"/>
            </a:endParaRPr>
          </a:p>
        </p:txBody>
      </p:sp>
      <p:pic>
        <p:nvPicPr>
          <p:cNvPr id="457" name="Google Shape;457;g30e8f556eec_0_27"/>
          <p:cNvPicPr preferRelativeResize="0"/>
          <p:nvPr/>
        </p:nvPicPr>
        <p:blipFill rotWithShape="1">
          <a:blip r:embed="rId3">
            <a:alphaModFix/>
          </a:blip>
          <a:srcRect b="0" l="0" r="0" t="0"/>
          <a:stretch/>
        </p:blipFill>
        <p:spPr>
          <a:xfrm rot="-5400000">
            <a:off x="1050711" y="1754937"/>
            <a:ext cx="4105402" cy="5473874"/>
          </a:xfrm>
          <a:prstGeom prst="rect">
            <a:avLst/>
          </a:prstGeom>
          <a:noFill/>
          <a:ln>
            <a:noFill/>
          </a:ln>
        </p:spPr>
      </p:pic>
      <p:pic>
        <p:nvPicPr>
          <p:cNvPr id="458" name="Google Shape;458;g30e8f556eec_0_27"/>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descr="preencoded.png" id="464" name="Google Shape;464;g30e8f556eec_0_4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65" name="Google Shape;465;g30e8f556eec_0_45"/>
          <p:cNvSpPr/>
          <p:nvPr/>
        </p:nvSpPr>
        <p:spPr>
          <a:xfrm>
            <a:off x="6194699" y="557925"/>
            <a:ext cx="6034200" cy="595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Team Member Roles</a:t>
            </a:r>
            <a:endParaRPr b="1" i="0" sz="4000" u="none" cap="none" strike="noStrike">
              <a:solidFill>
                <a:srgbClr val="000000"/>
              </a:solidFill>
              <a:latin typeface="Nobile"/>
              <a:ea typeface="Nobile"/>
              <a:cs typeface="Nobile"/>
              <a:sym typeface="Nobile"/>
            </a:endParaRPr>
          </a:p>
        </p:txBody>
      </p:sp>
      <p:pic>
        <p:nvPicPr>
          <p:cNvPr descr="preencoded.png" id="466" name="Google Shape;466;g30e8f556eec_0_45"/>
          <p:cNvPicPr preferRelativeResize="0"/>
          <p:nvPr/>
        </p:nvPicPr>
        <p:blipFill rotWithShape="1">
          <a:blip r:embed="rId4">
            <a:alphaModFix/>
          </a:blip>
          <a:srcRect b="0" l="0" r="0" t="0"/>
          <a:stretch/>
        </p:blipFill>
        <p:spPr>
          <a:xfrm>
            <a:off x="6194703" y="2009780"/>
            <a:ext cx="505897" cy="505897"/>
          </a:xfrm>
          <a:prstGeom prst="rect">
            <a:avLst/>
          </a:prstGeom>
          <a:noFill/>
          <a:ln>
            <a:noFill/>
          </a:ln>
        </p:spPr>
      </p:pic>
      <p:sp>
        <p:nvSpPr>
          <p:cNvPr id="467" name="Google Shape;467;g30e8f556eec_0_45"/>
          <p:cNvSpPr/>
          <p:nvPr/>
        </p:nvSpPr>
        <p:spPr>
          <a:xfrm>
            <a:off x="7208653" y="2009763"/>
            <a:ext cx="2381100" cy="297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2E"/>
              </a:buClr>
              <a:buSzPts val="1850"/>
              <a:buFont typeface="Nunito SemiBold"/>
              <a:buNone/>
            </a:pPr>
            <a:r>
              <a:rPr b="0" i="0" lang="en-US" sz="2050" u="none" cap="none" strike="noStrike">
                <a:solidFill>
                  <a:srgbClr val="00002E"/>
                </a:solidFill>
                <a:latin typeface="Nunito SemiBold"/>
                <a:ea typeface="Nunito SemiBold"/>
                <a:cs typeface="Nunito SemiBold"/>
                <a:sym typeface="Nunito SemiBold"/>
              </a:rPr>
              <a:t>Facilitator (Alex)</a:t>
            </a:r>
            <a:endParaRPr b="0" i="0" sz="2050" u="none" cap="none" strike="noStrike">
              <a:solidFill>
                <a:srgbClr val="000000"/>
              </a:solidFill>
              <a:latin typeface="Arial"/>
              <a:ea typeface="Arial"/>
              <a:cs typeface="Arial"/>
              <a:sym typeface="Arial"/>
            </a:endParaRPr>
          </a:p>
        </p:txBody>
      </p:sp>
      <p:sp>
        <p:nvSpPr>
          <p:cNvPr id="468" name="Google Shape;468;g30e8f556eec_0_45"/>
          <p:cNvSpPr/>
          <p:nvPr/>
        </p:nvSpPr>
        <p:spPr>
          <a:xfrm>
            <a:off x="7208653" y="2428744"/>
            <a:ext cx="7727400" cy="3240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2E"/>
              </a:buClr>
              <a:buSzPts val="1550"/>
              <a:buFont typeface="PT Sans"/>
              <a:buNone/>
            </a:pPr>
            <a:r>
              <a:rPr b="0" i="0" lang="en-US" sz="1750" u="none" cap="none" strike="noStrike">
                <a:solidFill>
                  <a:srgbClr val="00002E"/>
                </a:solidFill>
                <a:latin typeface="PT Sans"/>
                <a:ea typeface="PT Sans"/>
                <a:cs typeface="PT Sans"/>
                <a:sym typeface="PT Sans"/>
              </a:rPr>
              <a:t>Conducted the session and provided prompts.</a:t>
            </a:r>
            <a:endParaRPr b="0" i="0" sz="1750" u="none" cap="none" strike="noStrike">
              <a:solidFill>
                <a:srgbClr val="000000"/>
              </a:solidFill>
              <a:latin typeface="Arial"/>
              <a:ea typeface="Arial"/>
              <a:cs typeface="Arial"/>
              <a:sym typeface="Arial"/>
            </a:endParaRPr>
          </a:p>
        </p:txBody>
      </p:sp>
      <p:pic>
        <p:nvPicPr>
          <p:cNvPr descr="preencoded.png" id="469" name="Google Shape;469;g30e8f556eec_0_45"/>
          <p:cNvPicPr preferRelativeResize="0"/>
          <p:nvPr/>
        </p:nvPicPr>
        <p:blipFill rotWithShape="1">
          <a:blip r:embed="rId5">
            <a:alphaModFix/>
          </a:blip>
          <a:srcRect b="0" l="0" r="0" t="0"/>
          <a:stretch/>
        </p:blipFill>
        <p:spPr>
          <a:xfrm>
            <a:off x="6194703" y="3514844"/>
            <a:ext cx="505897" cy="505897"/>
          </a:xfrm>
          <a:prstGeom prst="rect">
            <a:avLst/>
          </a:prstGeom>
          <a:noFill/>
          <a:ln>
            <a:noFill/>
          </a:ln>
        </p:spPr>
      </p:pic>
      <p:sp>
        <p:nvSpPr>
          <p:cNvPr id="470" name="Google Shape;470;g30e8f556eec_0_45"/>
          <p:cNvSpPr/>
          <p:nvPr/>
        </p:nvSpPr>
        <p:spPr>
          <a:xfrm>
            <a:off x="7208649" y="3581450"/>
            <a:ext cx="3960300" cy="297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2E"/>
              </a:buClr>
              <a:buSzPts val="1850"/>
              <a:buFont typeface="Nunito SemiBold"/>
              <a:buNone/>
            </a:pPr>
            <a:r>
              <a:rPr b="0" i="0" lang="en-US" sz="2050" u="none" cap="none" strike="noStrike">
                <a:solidFill>
                  <a:srgbClr val="00002E"/>
                </a:solidFill>
                <a:latin typeface="Nunito SemiBold"/>
                <a:ea typeface="Nunito SemiBold"/>
                <a:cs typeface="Nunito SemiBold"/>
                <a:sym typeface="Nunito SemiBold"/>
              </a:rPr>
              <a:t>Note-takers (Jenn, Jonah)</a:t>
            </a:r>
            <a:endParaRPr b="0" i="0" sz="2050" u="none" cap="none" strike="noStrike">
              <a:solidFill>
                <a:srgbClr val="000000"/>
              </a:solidFill>
              <a:latin typeface="Arial"/>
              <a:ea typeface="Arial"/>
              <a:cs typeface="Arial"/>
              <a:sym typeface="Arial"/>
            </a:endParaRPr>
          </a:p>
        </p:txBody>
      </p:sp>
      <p:sp>
        <p:nvSpPr>
          <p:cNvPr id="471" name="Google Shape;471;g30e8f556eec_0_45"/>
          <p:cNvSpPr/>
          <p:nvPr/>
        </p:nvSpPr>
        <p:spPr>
          <a:xfrm>
            <a:off x="7208650" y="4000438"/>
            <a:ext cx="6877500" cy="647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2E"/>
              </a:buClr>
              <a:buSzPts val="1550"/>
              <a:buFont typeface="PT Sans"/>
              <a:buNone/>
            </a:pPr>
            <a:r>
              <a:rPr b="0" i="0" lang="en-US" sz="1750" u="none" cap="none" strike="noStrike">
                <a:solidFill>
                  <a:srgbClr val="00002E"/>
                </a:solidFill>
                <a:latin typeface="PT Sans"/>
                <a:ea typeface="PT Sans"/>
                <a:cs typeface="PT Sans"/>
                <a:sym typeface="PT Sans"/>
              </a:rPr>
              <a:t>Two team members observed and noted the participant's actions, behaviors, and comments.</a:t>
            </a:r>
            <a:endParaRPr b="0" i="0" sz="1750" u="none" cap="none" strike="noStrike">
              <a:solidFill>
                <a:srgbClr val="000000"/>
              </a:solidFill>
              <a:latin typeface="Arial"/>
              <a:ea typeface="Arial"/>
              <a:cs typeface="Arial"/>
              <a:sym typeface="Arial"/>
            </a:endParaRPr>
          </a:p>
        </p:txBody>
      </p:sp>
      <p:pic>
        <p:nvPicPr>
          <p:cNvPr descr="preencoded.png" id="472" name="Google Shape;472;g30e8f556eec_0_45"/>
          <p:cNvPicPr preferRelativeResize="0"/>
          <p:nvPr/>
        </p:nvPicPr>
        <p:blipFill rotWithShape="1">
          <a:blip r:embed="rId6">
            <a:alphaModFix/>
          </a:blip>
          <a:srcRect b="0" l="0" r="0" t="0"/>
          <a:stretch/>
        </p:blipFill>
        <p:spPr>
          <a:xfrm>
            <a:off x="6194703" y="5253058"/>
            <a:ext cx="505897" cy="505897"/>
          </a:xfrm>
          <a:prstGeom prst="rect">
            <a:avLst/>
          </a:prstGeom>
          <a:noFill/>
          <a:ln>
            <a:noFill/>
          </a:ln>
        </p:spPr>
      </p:pic>
      <p:sp>
        <p:nvSpPr>
          <p:cNvPr id="473" name="Google Shape;473;g30e8f556eec_0_45"/>
          <p:cNvSpPr/>
          <p:nvPr/>
        </p:nvSpPr>
        <p:spPr>
          <a:xfrm>
            <a:off x="7208653" y="5253042"/>
            <a:ext cx="2381100" cy="297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2E"/>
              </a:buClr>
              <a:buSzPts val="1850"/>
              <a:buFont typeface="Nunito SemiBold"/>
              <a:buNone/>
            </a:pPr>
            <a:r>
              <a:rPr b="0" i="0" lang="en-US" sz="2050" u="none" cap="none" strike="noStrike">
                <a:solidFill>
                  <a:srgbClr val="00002E"/>
                </a:solidFill>
                <a:latin typeface="Nunito SemiBold"/>
                <a:ea typeface="Nunito SemiBold"/>
                <a:cs typeface="Nunito SemiBold"/>
                <a:sym typeface="Nunito SemiBold"/>
              </a:rPr>
              <a:t>Tutti (Meghana)</a:t>
            </a:r>
            <a:endParaRPr b="0" i="0" sz="2050" u="none" cap="none" strike="noStrike">
              <a:solidFill>
                <a:srgbClr val="000000"/>
              </a:solidFill>
              <a:latin typeface="Arial"/>
              <a:ea typeface="Arial"/>
              <a:cs typeface="Arial"/>
              <a:sym typeface="Arial"/>
            </a:endParaRPr>
          </a:p>
        </p:txBody>
      </p:sp>
      <p:sp>
        <p:nvSpPr>
          <p:cNvPr id="474" name="Google Shape;474;g30e8f556eec_0_45"/>
          <p:cNvSpPr/>
          <p:nvPr/>
        </p:nvSpPr>
        <p:spPr>
          <a:xfrm>
            <a:off x="7208650" y="5672025"/>
            <a:ext cx="6295500" cy="647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2E"/>
              </a:buClr>
              <a:buSzPts val="1550"/>
              <a:buFont typeface="PT Sans"/>
              <a:buNone/>
            </a:pPr>
            <a:r>
              <a:rPr b="0" i="0" lang="en-US" sz="1750" u="none" cap="none" strike="noStrike">
                <a:solidFill>
                  <a:srgbClr val="00002E"/>
                </a:solidFill>
                <a:latin typeface="PT Sans"/>
                <a:ea typeface="PT Sans"/>
                <a:cs typeface="PT Sans"/>
                <a:sym typeface="PT Sans"/>
              </a:rPr>
              <a:t>Another member acted as the system, changing paper screens according to user interactions.</a:t>
            </a:r>
            <a:endParaRPr b="0" i="0" sz="1750" u="none" cap="none" strike="noStrike">
              <a:solidFill>
                <a:srgbClr val="000000"/>
              </a:solidFill>
              <a:latin typeface="Arial"/>
              <a:ea typeface="Arial"/>
              <a:cs typeface="Arial"/>
              <a:sym typeface="Arial"/>
            </a:endParaRPr>
          </a:p>
        </p:txBody>
      </p:sp>
      <p:pic>
        <p:nvPicPr>
          <p:cNvPr id="475" name="Google Shape;475;g30e8f556eec_0_45"/>
          <p:cNvPicPr preferRelativeResize="0"/>
          <p:nvPr/>
        </p:nvPicPr>
        <p:blipFill rotWithShape="1">
          <a:blip r:embed="rId7">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30e8f556eec_1_506"/>
          <p:cNvSpPr txBox="1"/>
          <p:nvPr/>
        </p:nvSpPr>
        <p:spPr>
          <a:xfrm>
            <a:off x="3685849" y="563075"/>
            <a:ext cx="7043700" cy="10674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3800"/>
              <a:buFont typeface="Arial"/>
              <a:buNone/>
            </a:pPr>
            <a:r>
              <a:rPr b="1" i="0" lang="en-US" sz="3800" u="none" cap="none" strike="noStrike">
                <a:solidFill>
                  <a:schemeClr val="dk1"/>
                </a:solidFill>
                <a:latin typeface="Nunito"/>
                <a:ea typeface="Nunito"/>
                <a:cs typeface="Nunito"/>
                <a:sym typeface="Nunito"/>
              </a:rPr>
              <a:t>Description of Procedure</a:t>
            </a:r>
            <a:endParaRPr b="1" i="0" sz="3800" u="none" cap="none" strike="noStrike">
              <a:solidFill>
                <a:schemeClr val="dk1"/>
              </a:solidFill>
              <a:latin typeface="Nunito"/>
              <a:ea typeface="Nunito"/>
              <a:cs typeface="Nunito"/>
              <a:sym typeface="Nunito"/>
            </a:endParaRPr>
          </a:p>
          <a:p>
            <a:pPr indent="0" lvl="0" marL="0" marR="0" rtl="0" algn="ctr">
              <a:lnSpc>
                <a:spcPct val="123913"/>
              </a:lnSpc>
              <a:spcBef>
                <a:spcPts val="0"/>
              </a:spcBef>
              <a:spcAft>
                <a:spcPts val="0"/>
              </a:spcAft>
              <a:buClr>
                <a:srgbClr val="000000"/>
              </a:buClr>
              <a:buSzPts val="3800"/>
              <a:buFont typeface="Arial"/>
              <a:buNone/>
            </a:pPr>
            <a:r>
              <a:t/>
            </a:r>
            <a:endParaRPr b="0" i="0" sz="3800" u="none" cap="none" strike="noStrike">
              <a:solidFill>
                <a:schemeClr val="dk1"/>
              </a:solidFill>
              <a:latin typeface="Nunito ExtraBold"/>
              <a:ea typeface="Nunito ExtraBold"/>
              <a:cs typeface="Nunito ExtraBold"/>
              <a:sym typeface="Nunito ExtraBold"/>
            </a:endParaRPr>
          </a:p>
        </p:txBody>
      </p:sp>
      <p:sp>
        <p:nvSpPr>
          <p:cNvPr id="482" name="Google Shape;482;g30e8f556eec_1_506"/>
          <p:cNvSpPr/>
          <p:nvPr/>
        </p:nvSpPr>
        <p:spPr>
          <a:xfrm>
            <a:off x="169000" y="1839275"/>
            <a:ext cx="4529700" cy="50928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15000"/>
              </a:lnSpc>
              <a:spcBef>
                <a:spcPts val="1000"/>
              </a:spcBef>
              <a:spcAft>
                <a:spcPts val="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Introduced participants to </a:t>
            </a:r>
            <a:r>
              <a:rPr b="0" i="1" lang="en-US" sz="2400" u="none" cap="none" strike="noStrike">
                <a:solidFill>
                  <a:schemeClr val="dk1"/>
                </a:solidFill>
                <a:latin typeface="Nunito"/>
                <a:ea typeface="Nunito"/>
                <a:cs typeface="Nunito"/>
                <a:sym typeface="Nunito"/>
              </a:rPr>
              <a:t>tutti</a:t>
            </a:r>
            <a:r>
              <a:rPr b="0" i="0" lang="en-US" sz="2400" u="none" cap="none" strike="noStrike">
                <a:solidFill>
                  <a:schemeClr val="dk1"/>
                </a:solidFill>
                <a:latin typeface="Nunito"/>
                <a:ea typeface="Nunito"/>
                <a:cs typeface="Nunito"/>
                <a:sym typeface="Nunito"/>
              </a:rPr>
              <a:t> and the paper prototype.</a:t>
            </a:r>
            <a:endParaRPr b="0" i="0" sz="24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0"/>
              </a:spcAft>
              <a:buClr>
                <a:srgbClr val="000000"/>
              </a:buClr>
              <a:buSzPts val="2400"/>
              <a:buFont typeface="Arial"/>
              <a:buNone/>
            </a:pPr>
            <a:r>
              <a:t/>
            </a:r>
            <a:endParaRPr b="0" i="0" sz="24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100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Provided a </a:t>
            </a:r>
            <a:r>
              <a:rPr b="1" i="0" lang="en-US" sz="2400" u="none" cap="none" strike="noStrike">
                <a:solidFill>
                  <a:schemeClr val="dk1"/>
                </a:solidFill>
                <a:latin typeface="Nunito"/>
                <a:ea typeface="Nunito"/>
                <a:cs typeface="Nunito"/>
                <a:sym typeface="Nunito"/>
              </a:rPr>
              <a:t>hypothetical scenario</a:t>
            </a:r>
            <a:r>
              <a:rPr b="0" i="0" lang="en-US" sz="2400" u="none" cap="none" strike="noStrike">
                <a:solidFill>
                  <a:schemeClr val="dk1"/>
                </a:solidFill>
                <a:latin typeface="Nunito"/>
                <a:ea typeface="Nunito"/>
                <a:cs typeface="Nunito"/>
                <a:sym typeface="Nunito"/>
              </a:rPr>
              <a:t>: Participants want to find tutoring support quickly and have downloaded the </a:t>
            </a:r>
            <a:r>
              <a:rPr b="0" i="1" lang="en-US" sz="2400" u="none" cap="none" strike="noStrike">
                <a:solidFill>
                  <a:schemeClr val="dk1"/>
                </a:solidFill>
                <a:latin typeface="Nunito"/>
                <a:ea typeface="Nunito"/>
                <a:cs typeface="Nunito"/>
                <a:sym typeface="Nunito"/>
              </a:rPr>
              <a:t>tutti</a:t>
            </a:r>
            <a:r>
              <a:rPr b="0" i="0" lang="en-US" sz="2400" u="none" cap="none" strike="noStrike">
                <a:solidFill>
                  <a:schemeClr val="dk1"/>
                </a:solidFill>
                <a:latin typeface="Nunito"/>
                <a:ea typeface="Nunito"/>
                <a:cs typeface="Nunito"/>
                <a:sym typeface="Nunito"/>
              </a:rPr>
              <a:t> app.</a:t>
            </a:r>
            <a:endParaRPr b="0" i="0" sz="2400" u="none" cap="none" strike="noStrike">
              <a:solidFill>
                <a:schemeClr val="dk1"/>
              </a:solidFill>
              <a:latin typeface="Nunito"/>
              <a:ea typeface="Nunito"/>
              <a:cs typeface="Nunito"/>
              <a:sym typeface="Nunito"/>
            </a:endParaRPr>
          </a:p>
        </p:txBody>
      </p:sp>
      <p:sp>
        <p:nvSpPr>
          <p:cNvPr id="483" name="Google Shape;483;g30e8f556eec_1_506"/>
          <p:cNvSpPr/>
          <p:nvPr/>
        </p:nvSpPr>
        <p:spPr>
          <a:xfrm>
            <a:off x="4942850" y="1839275"/>
            <a:ext cx="4529700" cy="5092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15000"/>
              </a:lnSpc>
              <a:spcBef>
                <a:spcPts val="1000"/>
              </a:spcBef>
              <a:spcAft>
                <a:spcPts val="0"/>
              </a:spcAft>
              <a:buClr>
                <a:srgbClr val="000000"/>
              </a:buClr>
              <a:buSzPts val="2400"/>
              <a:buFont typeface="Arial"/>
              <a:buNone/>
            </a:pPr>
            <a:r>
              <a:rPr b="1" i="0" lang="en-US"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0"/>
                  </a:ext>
                </a:extLst>
              </a:rPr>
              <a:t>Simple Task</a:t>
            </a:r>
            <a:r>
              <a:rPr b="0" i="0" lang="en-US"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1"/>
                  </a:ext>
                </a:extLst>
              </a:rPr>
              <a:t>: Create a profile.</a:t>
            </a:r>
            <a:endParaRPr b="0" i="0"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2"/>
                </a:ext>
              </a:extLst>
            </a:endParaRPr>
          </a:p>
          <a:p>
            <a:pPr indent="0" lvl="0" marL="0" marR="0" rtl="0" algn="l">
              <a:lnSpc>
                <a:spcPct val="115000"/>
              </a:lnSpc>
              <a:spcBef>
                <a:spcPts val="1000"/>
              </a:spcBef>
              <a:spcAft>
                <a:spcPts val="0"/>
              </a:spcAft>
              <a:buClr>
                <a:srgbClr val="000000"/>
              </a:buClr>
              <a:buSzPts val="2400"/>
              <a:buFont typeface="Arial"/>
              <a:buNone/>
            </a:pPr>
            <a:r>
              <a:rPr b="1" i="0" lang="en-US"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3"/>
                  </a:ext>
                </a:extLst>
              </a:rPr>
              <a:t>Moderate Task</a:t>
            </a:r>
            <a:r>
              <a:rPr b="0" i="0" lang="en-US"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4"/>
                  </a:ext>
                </a:extLst>
              </a:rPr>
              <a:t>: Request a tutoring session.</a:t>
            </a:r>
            <a:endParaRPr b="0" i="0"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5"/>
                </a:ext>
              </a:extLst>
            </a:endParaRPr>
          </a:p>
          <a:p>
            <a:pPr indent="0" lvl="0" marL="0" marR="0" rtl="0" algn="l">
              <a:lnSpc>
                <a:spcPct val="115000"/>
              </a:lnSpc>
              <a:spcBef>
                <a:spcPts val="1000"/>
              </a:spcBef>
              <a:spcAft>
                <a:spcPts val="0"/>
              </a:spcAft>
              <a:buClr>
                <a:srgbClr val="000000"/>
              </a:buClr>
              <a:buSzPts val="2400"/>
              <a:buFont typeface="Arial"/>
              <a:buNone/>
            </a:pPr>
            <a:r>
              <a:rPr b="1" i="0" lang="en-US"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6"/>
                  </a:ext>
                </a:extLst>
              </a:rPr>
              <a:t>Complex Task</a:t>
            </a:r>
            <a:r>
              <a:rPr b="0" i="0" lang="en-US"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7"/>
                  </a:ext>
                </a:extLst>
              </a:rPr>
              <a:t>: Set up a recurring tutoring session.</a:t>
            </a:r>
            <a:endParaRPr b="0" i="0" sz="24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1000"/>
              </a:spcAft>
              <a:buClr>
                <a:srgbClr val="000000"/>
              </a:buClr>
              <a:buSzPts val="2400"/>
              <a:buFont typeface="Arial"/>
              <a:buNone/>
            </a:pPr>
            <a:r>
              <a:rPr b="1" i="0" lang="en-US" sz="2400" u="none" cap="none" strike="noStrike">
                <a:solidFill>
                  <a:schemeClr val="dk1"/>
                </a:solidFill>
                <a:latin typeface="Nunito"/>
                <a:ea typeface="Nunito"/>
                <a:cs typeface="Nunito"/>
                <a:sym typeface="Nunito"/>
              </a:rPr>
              <a:t>Play Tutor</a:t>
            </a:r>
            <a:r>
              <a:rPr b="1" i="0" lang="en-US"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8"/>
                  </a:ext>
                </a:extLst>
              </a:rPr>
              <a:t>: </a:t>
            </a:r>
            <a:r>
              <a:rPr b="0" i="0" lang="en-US" sz="2400" u="none" cap="none" strike="noStrike">
                <a:solidFill>
                  <a:schemeClr val="dk1"/>
                </a:solidFill>
                <a:latin typeface="Nunito"/>
                <a:ea typeface="Nunito"/>
                <a:cs typeface="Nunito"/>
                <a:sym typeface="Nunito"/>
                <a:extLst>
                  <a:ext uri="http://customooxmlschemas.google.com/">
                    <go:slidesCustomData xmlns:go="http://customooxmlschemas.google.com/" textRoundtripDataId="9"/>
                  </a:ext>
                </a:extLst>
              </a:rPr>
              <a:t>Receive a tutoring request.</a:t>
            </a:r>
            <a:endParaRPr b="0" i="0" sz="2400" u="none" cap="none" strike="noStrike">
              <a:solidFill>
                <a:schemeClr val="dk1"/>
              </a:solidFill>
              <a:latin typeface="Nunito"/>
              <a:ea typeface="Nunito"/>
              <a:cs typeface="Nunito"/>
              <a:sym typeface="Nunito"/>
            </a:endParaRPr>
          </a:p>
        </p:txBody>
      </p:sp>
      <p:sp>
        <p:nvSpPr>
          <p:cNvPr id="484" name="Google Shape;484;g30e8f556eec_1_506"/>
          <p:cNvSpPr/>
          <p:nvPr/>
        </p:nvSpPr>
        <p:spPr>
          <a:xfrm>
            <a:off x="9716700" y="1839275"/>
            <a:ext cx="4529700" cy="50928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73150" lIns="73150" spcFirstLastPara="1" rIns="73150" wrap="square" tIns="73150">
            <a:noAutofit/>
          </a:bodyPr>
          <a:lstStyle/>
          <a:p>
            <a:pPr indent="-368300" lvl="0" marL="457200" marR="0" rtl="0" algn="l">
              <a:lnSpc>
                <a:spcPct val="115000"/>
              </a:lnSpc>
              <a:spcBef>
                <a:spcPts val="1000"/>
              </a:spcBef>
              <a:spcAft>
                <a:spcPts val="0"/>
              </a:spcAft>
              <a:buClr>
                <a:schemeClr val="dk1"/>
              </a:buClr>
              <a:buSzPts val="2200"/>
              <a:buFont typeface="Nunito"/>
              <a:buChar char="●"/>
            </a:pPr>
            <a:r>
              <a:rPr b="0" i="0" lang="en-US" sz="2200" u="none" cap="none" strike="noStrike">
                <a:solidFill>
                  <a:schemeClr val="dk1"/>
                </a:solidFill>
                <a:latin typeface="Nunito"/>
                <a:ea typeface="Nunito"/>
                <a:cs typeface="Nunito"/>
                <a:sym typeface="Nunito"/>
              </a:rPr>
              <a:t>Participants shared their thoughts on what was intuitive or confusing.</a:t>
            </a:r>
            <a:endParaRPr b="0" i="0" sz="2200" u="none" cap="none" strike="noStrike">
              <a:solidFill>
                <a:schemeClr val="dk1"/>
              </a:solidFill>
              <a:latin typeface="Nunito"/>
              <a:ea typeface="Nunito"/>
              <a:cs typeface="Nunito"/>
              <a:sym typeface="Nunito"/>
            </a:endParaRPr>
          </a:p>
          <a:p>
            <a:pPr indent="-368300" lvl="0" marL="457200" marR="0" rtl="0" algn="l">
              <a:lnSpc>
                <a:spcPct val="115000"/>
              </a:lnSpc>
              <a:spcBef>
                <a:spcPts val="1000"/>
              </a:spcBef>
              <a:spcAft>
                <a:spcPts val="0"/>
              </a:spcAft>
              <a:buClr>
                <a:schemeClr val="dk1"/>
              </a:buClr>
              <a:buSzPts val="2200"/>
              <a:buFont typeface="Nunito"/>
              <a:buChar char="●"/>
            </a:pPr>
            <a:r>
              <a:rPr b="0" i="0" lang="en-US" sz="2200" u="none" cap="none" strike="noStrike">
                <a:solidFill>
                  <a:schemeClr val="dk1"/>
                </a:solidFill>
                <a:latin typeface="Nunito"/>
                <a:ea typeface="Nunito"/>
                <a:cs typeface="Nunito"/>
                <a:sym typeface="Nunito"/>
              </a:rPr>
              <a:t>After all tasks, participants provided general feedback and suggestions.</a:t>
            </a:r>
            <a:endParaRPr b="0" i="0" sz="2200" u="none" cap="none" strike="noStrike">
              <a:solidFill>
                <a:schemeClr val="dk1"/>
              </a:solidFill>
              <a:latin typeface="Nunito"/>
              <a:ea typeface="Nunito"/>
              <a:cs typeface="Nunito"/>
              <a:sym typeface="Nunito"/>
            </a:endParaRPr>
          </a:p>
          <a:p>
            <a:pPr indent="-368300" lvl="0" marL="457200" marR="0" rtl="0" algn="l">
              <a:lnSpc>
                <a:spcPct val="115000"/>
              </a:lnSpc>
              <a:spcBef>
                <a:spcPts val="1000"/>
              </a:spcBef>
              <a:spcAft>
                <a:spcPts val="1000"/>
              </a:spcAft>
              <a:buClr>
                <a:schemeClr val="dk1"/>
              </a:buClr>
              <a:buSzPts val="2200"/>
              <a:buFont typeface="Nunito"/>
              <a:buChar char="●"/>
            </a:pPr>
            <a:r>
              <a:rPr b="0" i="0" lang="en-US" sz="2200" u="none" cap="none" strike="noStrike">
                <a:solidFill>
                  <a:schemeClr val="dk1"/>
                </a:solidFill>
                <a:latin typeface="Nunito"/>
                <a:ea typeface="Nunito"/>
                <a:cs typeface="Nunito"/>
                <a:sym typeface="Nunito"/>
              </a:rPr>
              <a:t>Participants were encouraged to </a:t>
            </a:r>
            <a:r>
              <a:rPr b="1" i="0" lang="en-US" sz="2200" u="none" cap="none" strike="noStrike">
                <a:solidFill>
                  <a:schemeClr val="dk1"/>
                </a:solidFill>
                <a:latin typeface="Nunito"/>
                <a:ea typeface="Nunito"/>
                <a:cs typeface="Nunito"/>
                <a:sym typeface="Nunito"/>
              </a:rPr>
              <a:t>think aloud</a:t>
            </a:r>
            <a:r>
              <a:rPr b="0" i="0" lang="en-US" sz="2200" u="none" cap="none" strike="noStrike">
                <a:solidFill>
                  <a:schemeClr val="dk1"/>
                </a:solidFill>
                <a:latin typeface="Nunito"/>
                <a:ea typeface="Nunito"/>
                <a:cs typeface="Nunito"/>
                <a:sym typeface="Nunito"/>
              </a:rPr>
              <a:t> to gauge understanding and intentions.</a:t>
            </a:r>
            <a:endParaRPr b="1" i="0" sz="2200" u="none" cap="none" strike="noStrike">
              <a:solidFill>
                <a:schemeClr val="dk1"/>
              </a:solidFill>
              <a:latin typeface="Nunito"/>
              <a:ea typeface="Nunito"/>
              <a:cs typeface="Nunito"/>
              <a:sym typeface="Nunito"/>
            </a:endParaRPr>
          </a:p>
        </p:txBody>
      </p:sp>
      <p:pic>
        <p:nvPicPr>
          <p:cNvPr id="485" name="Google Shape;485;g30e8f556eec_1_506"/>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0e8f556eec_0_82"/>
          <p:cNvSpPr/>
          <p:nvPr/>
        </p:nvSpPr>
        <p:spPr>
          <a:xfrm>
            <a:off x="837699" y="919114"/>
            <a:ext cx="74685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Usability Goals and Key Measurements</a:t>
            </a:r>
            <a:endParaRPr b="1" i="0" sz="4400" u="none" cap="none" strike="noStrike">
              <a:solidFill>
                <a:srgbClr val="000000"/>
              </a:solidFill>
            </a:endParaRPr>
          </a:p>
        </p:txBody>
      </p:sp>
      <p:sp>
        <p:nvSpPr>
          <p:cNvPr id="492" name="Google Shape;492;g30e8f556eec_0_82"/>
          <p:cNvSpPr/>
          <p:nvPr/>
        </p:nvSpPr>
        <p:spPr>
          <a:xfrm>
            <a:off x="837724" y="2901196"/>
            <a:ext cx="3614700" cy="2169000"/>
          </a:xfrm>
          <a:prstGeom prst="roundRect">
            <a:avLst>
              <a:gd fmla="val 16555"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30e8f556eec_0_82"/>
          <p:cNvSpPr/>
          <p:nvPr/>
        </p:nvSpPr>
        <p:spPr>
          <a:xfrm>
            <a:off x="1099899" y="3163372"/>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Intuitive Navigation</a:t>
            </a:r>
            <a:endParaRPr b="0" i="0" sz="2200" u="none" cap="none" strike="noStrike">
              <a:solidFill>
                <a:srgbClr val="000000"/>
              </a:solidFill>
              <a:latin typeface="Arial"/>
              <a:ea typeface="Arial"/>
              <a:cs typeface="Arial"/>
              <a:sym typeface="Arial"/>
            </a:endParaRPr>
          </a:p>
        </p:txBody>
      </p:sp>
      <p:sp>
        <p:nvSpPr>
          <p:cNvPr id="494" name="Google Shape;494;g30e8f556eec_0_82"/>
          <p:cNvSpPr/>
          <p:nvPr/>
        </p:nvSpPr>
        <p:spPr>
          <a:xfrm>
            <a:off x="1099899" y="3658910"/>
            <a:ext cx="30903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Number of "mis-clicks" made while interacting with the paper prototype.</a:t>
            </a:r>
            <a:endParaRPr b="0" i="0" sz="1850" u="none" cap="none" strike="noStrike">
              <a:solidFill>
                <a:srgbClr val="000000"/>
              </a:solidFill>
              <a:latin typeface="Arial"/>
              <a:ea typeface="Arial"/>
              <a:cs typeface="Arial"/>
              <a:sym typeface="Arial"/>
            </a:endParaRPr>
          </a:p>
        </p:txBody>
      </p:sp>
      <p:sp>
        <p:nvSpPr>
          <p:cNvPr id="495" name="Google Shape;495;g30e8f556eec_0_82"/>
          <p:cNvSpPr/>
          <p:nvPr/>
        </p:nvSpPr>
        <p:spPr>
          <a:xfrm>
            <a:off x="4691658" y="2901196"/>
            <a:ext cx="3614700" cy="2169000"/>
          </a:xfrm>
          <a:prstGeom prst="roundRect">
            <a:avLst>
              <a:gd fmla="val 16555"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30e8f556eec_0_82"/>
          <p:cNvSpPr/>
          <p:nvPr/>
        </p:nvSpPr>
        <p:spPr>
          <a:xfrm>
            <a:off x="4953833" y="3163372"/>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User Engagement</a:t>
            </a:r>
            <a:endParaRPr b="0" i="0" sz="2200" u="none" cap="none" strike="noStrike">
              <a:solidFill>
                <a:srgbClr val="000000"/>
              </a:solidFill>
              <a:latin typeface="Arial"/>
              <a:ea typeface="Arial"/>
              <a:cs typeface="Arial"/>
              <a:sym typeface="Arial"/>
            </a:endParaRPr>
          </a:p>
        </p:txBody>
      </p:sp>
      <p:sp>
        <p:nvSpPr>
          <p:cNvPr id="497" name="Google Shape;497;g30e8f556eec_0_82"/>
          <p:cNvSpPr/>
          <p:nvPr/>
        </p:nvSpPr>
        <p:spPr>
          <a:xfrm>
            <a:off x="4953833" y="3658910"/>
            <a:ext cx="30903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Participants were asked to rate their likelihood of using different features</a:t>
            </a:r>
            <a:endParaRPr b="0" i="0" sz="1850" u="none" cap="none" strike="noStrike">
              <a:solidFill>
                <a:srgbClr val="000000"/>
              </a:solidFill>
              <a:latin typeface="Arial"/>
              <a:ea typeface="Arial"/>
              <a:cs typeface="Arial"/>
              <a:sym typeface="Arial"/>
            </a:endParaRPr>
          </a:p>
        </p:txBody>
      </p:sp>
      <p:sp>
        <p:nvSpPr>
          <p:cNvPr id="498" name="Google Shape;498;g30e8f556eec_0_82"/>
          <p:cNvSpPr/>
          <p:nvPr/>
        </p:nvSpPr>
        <p:spPr>
          <a:xfrm>
            <a:off x="837724" y="5309473"/>
            <a:ext cx="7468500" cy="1785900"/>
          </a:xfrm>
          <a:prstGeom prst="roundRect">
            <a:avLst>
              <a:gd fmla="val 20105" name="adj"/>
            </a:avLst>
          </a:prstGeom>
          <a:solidFill>
            <a:srgbClr val="F3F3FF"/>
          </a:solidFill>
          <a:ln cap="flat" cmpd="sng" w="22850">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30e8f556eec_0_82"/>
          <p:cNvSpPr/>
          <p:nvPr/>
        </p:nvSpPr>
        <p:spPr>
          <a:xfrm>
            <a:off x="1099899" y="5571649"/>
            <a:ext cx="31437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0" i="0" lang="en-US" sz="2200" u="none" cap="none" strike="noStrike">
                <a:solidFill>
                  <a:srgbClr val="00002E"/>
                </a:solidFill>
                <a:latin typeface="Nunito SemiBold"/>
                <a:ea typeface="Nunito SemiBold"/>
                <a:cs typeface="Nunito SemiBold"/>
                <a:sym typeface="Nunito SemiBold"/>
              </a:rPr>
              <a:t>Ease of Task Completion</a:t>
            </a:r>
            <a:endParaRPr b="0" i="0" sz="2200" u="none" cap="none" strike="noStrike">
              <a:solidFill>
                <a:srgbClr val="000000"/>
              </a:solidFill>
              <a:latin typeface="Arial"/>
              <a:ea typeface="Arial"/>
              <a:cs typeface="Arial"/>
              <a:sym typeface="Arial"/>
            </a:endParaRPr>
          </a:p>
        </p:txBody>
      </p:sp>
      <p:sp>
        <p:nvSpPr>
          <p:cNvPr id="500" name="Google Shape;500;g30e8f556eec_0_82"/>
          <p:cNvSpPr/>
          <p:nvPr/>
        </p:nvSpPr>
        <p:spPr>
          <a:xfrm>
            <a:off x="1099899" y="6067187"/>
            <a:ext cx="69441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Observed the number of actions and questions participants took to complete each task.</a:t>
            </a:r>
            <a:endParaRPr b="0" i="0" sz="1850" u="none" cap="none" strike="noStrike">
              <a:solidFill>
                <a:srgbClr val="000000"/>
              </a:solidFill>
              <a:latin typeface="Arial"/>
              <a:ea typeface="Arial"/>
              <a:cs typeface="Arial"/>
              <a:sym typeface="Arial"/>
            </a:endParaRPr>
          </a:p>
        </p:txBody>
      </p:sp>
      <p:pic>
        <p:nvPicPr>
          <p:cNvPr id="501" name="Google Shape;501;g30e8f556eec_0_82"/>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id="502" name="Google Shape;502;g30e8f556eec_0_82"/>
          <p:cNvPicPr preferRelativeResize="0"/>
          <p:nvPr/>
        </p:nvPicPr>
        <p:blipFill rotWithShape="1">
          <a:blip r:embed="rId4">
            <a:alphaModFix/>
          </a:blip>
          <a:srcRect b="0" l="0" r="0" t="0"/>
          <a:stretch/>
        </p:blipFill>
        <p:spPr>
          <a:xfrm>
            <a:off x="8605200" y="233102"/>
            <a:ext cx="5822700" cy="7763400"/>
          </a:xfrm>
          <a:prstGeom prst="roundRect">
            <a:avLst>
              <a:gd fmla="val 16667"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30e83d583c3_0_158"/>
          <p:cNvSpPr/>
          <p:nvPr/>
        </p:nvSpPr>
        <p:spPr>
          <a:xfrm>
            <a:off x="830901" y="876600"/>
            <a:ext cx="119331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Testing Results: Process Data</a:t>
            </a:r>
            <a:endParaRPr b="1" i="0" sz="4400" u="none" cap="none" strike="noStrike">
              <a:solidFill>
                <a:srgbClr val="000000"/>
              </a:solidFill>
            </a:endParaRPr>
          </a:p>
        </p:txBody>
      </p:sp>
      <p:sp>
        <p:nvSpPr>
          <p:cNvPr id="509" name="Google Shape;509;g30e83d583c3_0_158"/>
          <p:cNvSpPr/>
          <p:nvPr/>
        </p:nvSpPr>
        <p:spPr>
          <a:xfrm>
            <a:off x="1141938" y="2982025"/>
            <a:ext cx="36174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600" u="none" cap="none" strike="noStrike">
                <a:solidFill>
                  <a:srgbClr val="00002E"/>
                </a:solidFill>
                <a:latin typeface="Nunito SemiBold"/>
                <a:ea typeface="Nunito SemiBold"/>
                <a:cs typeface="Nunito SemiBold"/>
                <a:sym typeface="Nunito SemiBold"/>
              </a:rPr>
              <a:t>General Navigation</a:t>
            </a:r>
            <a:endParaRPr b="0" i="0" sz="2600" u="none" cap="none" strike="noStrike">
              <a:solidFill>
                <a:srgbClr val="000000"/>
              </a:solidFill>
              <a:latin typeface="Arial"/>
              <a:ea typeface="Arial"/>
              <a:cs typeface="Arial"/>
              <a:sym typeface="Arial"/>
            </a:endParaRPr>
          </a:p>
        </p:txBody>
      </p:sp>
      <p:sp>
        <p:nvSpPr>
          <p:cNvPr id="510" name="Google Shape;510;g30e83d583c3_0_158"/>
          <p:cNvSpPr/>
          <p:nvPr/>
        </p:nvSpPr>
        <p:spPr>
          <a:xfrm>
            <a:off x="830861" y="3981310"/>
            <a:ext cx="39285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None/>
            </a:pPr>
            <a:r>
              <a:rPr b="0" i="0" lang="en-US" sz="2400" u="none" cap="none" strike="noStrike">
                <a:solidFill>
                  <a:srgbClr val="00002E"/>
                </a:solidFill>
                <a:latin typeface="PT Sans"/>
                <a:ea typeface="PT Sans"/>
                <a:cs typeface="PT Sans"/>
                <a:sym typeface="PT Sans"/>
              </a:rPr>
              <a:t>Users found the app “generally intuitive” - John</a:t>
            </a:r>
            <a:endParaRPr b="0" i="0" sz="2400" u="none" cap="none" strike="noStrike">
              <a:solidFill>
                <a:srgbClr val="00002E"/>
              </a:solidFill>
              <a:latin typeface="PT Sans"/>
              <a:ea typeface="PT Sans"/>
              <a:cs typeface="PT Sans"/>
              <a:sym typeface="PT Sans"/>
            </a:endParaRPr>
          </a:p>
          <a:p>
            <a:pPr indent="0" lvl="0" marL="0" marR="0" rtl="0" algn="l">
              <a:lnSpc>
                <a:spcPct val="162162"/>
              </a:lnSpc>
              <a:spcBef>
                <a:spcPts val="0"/>
              </a:spcBef>
              <a:spcAft>
                <a:spcPts val="0"/>
              </a:spcAft>
              <a:buNone/>
            </a:pPr>
            <a:r>
              <a:t/>
            </a:r>
            <a:endParaRPr sz="2400">
              <a:solidFill>
                <a:srgbClr val="00002E"/>
              </a:solidFill>
              <a:latin typeface="PT Sans"/>
              <a:ea typeface="PT Sans"/>
              <a:cs typeface="PT Sans"/>
              <a:sym typeface="PT Sans"/>
            </a:endParaRPr>
          </a:p>
          <a:p>
            <a:pPr indent="0" lvl="0" marL="0" marR="0" rtl="0" algn="l">
              <a:lnSpc>
                <a:spcPct val="162162"/>
              </a:lnSpc>
              <a:spcBef>
                <a:spcPts val="0"/>
              </a:spcBef>
              <a:spcAft>
                <a:spcPts val="0"/>
              </a:spcAft>
              <a:buNone/>
            </a:pPr>
            <a:r>
              <a:rPr b="1" i="0" lang="en-US" sz="2400" u="none" cap="none" strike="noStrike">
                <a:solidFill>
                  <a:srgbClr val="00002E"/>
                </a:solidFill>
                <a:latin typeface="PT Sans"/>
                <a:ea typeface="PT Sans"/>
                <a:cs typeface="PT Sans"/>
                <a:sym typeface="PT Sans"/>
              </a:rPr>
              <a:t>"Recurring Session"</a:t>
            </a:r>
            <a:r>
              <a:rPr b="0" i="0" lang="en-US" sz="2400" u="none" cap="none" strike="noStrike">
                <a:solidFill>
                  <a:srgbClr val="00002E"/>
                </a:solidFill>
                <a:latin typeface="PT Sans"/>
                <a:ea typeface="PT Sans"/>
                <a:cs typeface="PT Sans"/>
                <a:sym typeface="PT Sans"/>
              </a:rPr>
              <a:t> setup caused confusion</a:t>
            </a:r>
            <a:endParaRPr b="0" i="0" sz="2400" u="none" cap="none" strike="noStrike">
              <a:solidFill>
                <a:srgbClr val="000000"/>
              </a:solidFill>
              <a:latin typeface="Arial"/>
              <a:ea typeface="Arial"/>
              <a:cs typeface="Arial"/>
              <a:sym typeface="Arial"/>
            </a:endParaRPr>
          </a:p>
        </p:txBody>
      </p:sp>
      <p:sp>
        <p:nvSpPr>
          <p:cNvPr id="511" name="Google Shape;511;g30e83d583c3_0_158"/>
          <p:cNvSpPr/>
          <p:nvPr/>
        </p:nvSpPr>
        <p:spPr>
          <a:xfrm>
            <a:off x="5883501" y="2982021"/>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600" u="none" cap="none" strike="noStrike">
                <a:solidFill>
                  <a:srgbClr val="00002E"/>
                </a:solidFill>
                <a:latin typeface="Nunito SemiBold"/>
                <a:ea typeface="Nunito SemiBold"/>
                <a:cs typeface="Nunito SemiBold"/>
                <a:sym typeface="Nunito SemiBold"/>
              </a:rPr>
              <a:t>Profile Creation</a:t>
            </a:r>
            <a:endParaRPr b="0" i="0" sz="2600" u="none" cap="none" strike="noStrike">
              <a:solidFill>
                <a:srgbClr val="000000"/>
              </a:solidFill>
              <a:latin typeface="Arial"/>
              <a:ea typeface="Arial"/>
              <a:cs typeface="Arial"/>
              <a:sym typeface="Arial"/>
            </a:endParaRPr>
          </a:p>
        </p:txBody>
      </p:sp>
      <p:sp>
        <p:nvSpPr>
          <p:cNvPr id="512" name="Google Shape;512;g30e83d583c3_0_158"/>
          <p:cNvSpPr/>
          <p:nvPr/>
        </p:nvSpPr>
        <p:spPr>
          <a:xfrm>
            <a:off x="5350951" y="3981310"/>
            <a:ext cx="39285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None/>
            </a:pPr>
            <a:r>
              <a:rPr b="0" i="0" lang="en-US" sz="2400" u="none" cap="none" strike="noStrike">
                <a:solidFill>
                  <a:srgbClr val="00002E"/>
                </a:solidFill>
                <a:latin typeface="PT Sans"/>
                <a:ea typeface="PT Sans"/>
                <a:cs typeface="PT Sans"/>
                <a:sym typeface="PT Sans"/>
              </a:rPr>
              <a:t>Users could easily </a:t>
            </a:r>
            <a:r>
              <a:rPr b="1" i="0" lang="en-US" sz="2400" u="none" cap="none" strike="noStrike">
                <a:solidFill>
                  <a:srgbClr val="00002E"/>
                </a:solidFill>
                <a:latin typeface="PT Sans"/>
                <a:ea typeface="PT Sans"/>
                <a:cs typeface="PT Sans"/>
                <a:sym typeface="PT Sans"/>
              </a:rPr>
              <a:t>create profiles without guidance</a:t>
            </a:r>
            <a:endParaRPr b="1" i="0" sz="2400" u="none" cap="none" strike="noStrike">
              <a:solidFill>
                <a:srgbClr val="00002E"/>
              </a:solidFill>
              <a:latin typeface="PT Sans"/>
              <a:ea typeface="PT Sans"/>
              <a:cs typeface="PT Sans"/>
              <a:sym typeface="PT Sans"/>
            </a:endParaRPr>
          </a:p>
          <a:p>
            <a:pPr indent="0" lvl="0" marL="0" marR="0" rtl="0" algn="l">
              <a:lnSpc>
                <a:spcPct val="162162"/>
              </a:lnSpc>
              <a:spcBef>
                <a:spcPts val="0"/>
              </a:spcBef>
              <a:spcAft>
                <a:spcPts val="0"/>
              </a:spcAft>
              <a:buNone/>
            </a:pPr>
            <a:r>
              <a:t/>
            </a:r>
            <a:endParaRPr b="1" sz="2400">
              <a:solidFill>
                <a:srgbClr val="00002E"/>
              </a:solidFill>
              <a:latin typeface="PT Sans"/>
              <a:ea typeface="PT Sans"/>
              <a:cs typeface="PT Sans"/>
              <a:sym typeface="PT Sans"/>
            </a:endParaRPr>
          </a:p>
          <a:p>
            <a:pPr indent="0" lvl="0" marL="0" marR="0" rtl="0" algn="l">
              <a:lnSpc>
                <a:spcPct val="162162"/>
              </a:lnSpc>
              <a:spcBef>
                <a:spcPts val="0"/>
              </a:spcBef>
              <a:spcAft>
                <a:spcPts val="0"/>
              </a:spcAft>
              <a:buNone/>
            </a:pPr>
            <a:r>
              <a:rPr b="0" i="0" lang="en-US" sz="2400" u="none" cap="none" strike="noStrike">
                <a:solidFill>
                  <a:srgbClr val="00002E"/>
                </a:solidFill>
                <a:latin typeface="PT Sans"/>
                <a:ea typeface="PT Sans"/>
                <a:cs typeface="PT Sans"/>
                <a:sym typeface="PT Sans"/>
              </a:rPr>
              <a:t>Forgot password was “similar to other apps” - Nara</a:t>
            </a:r>
            <a:endParaRPr b="0" i="0" sz="2400" u="none" cap="none" strike="noStrike">
              <a:solidFill>
                <a:srgbClr val="00002E"/>
              </a:solidFill>
              <a:latin typeface="PT Sans"/>
              <a:ea typeface="PT Sans"/>
              <a:cs typeface="PT Sans"/>
              <a:sym typeface="PT Sans"/>
            </a:endParaRPr>
          </a:p>
        </p:txBody>
      </p:sp>
      <p:sp>
        <p:nvSpPr>
          <p:cNvPr id="513" name="Google Shape;513;g30e83d583c3_0_158"/>
          <p:cNvSpPr/>
          <p:nvPr/>
        </p:nvSpPr>
        <p:spPr>
          <a:xfrm>
            <a:off x="10134814" y="2982021"/>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600" u="none" cap="none" strike="noStrike">
                <a:solidFill>
                  <a:srgbClr val="00002E"/>
                </a:solidFill>
                <a:latin typeface="Nunito SemiBold"/>
                <a:ea typeface="Nunito SemiBold"/>
                <a:cs typeface="Nunito SemiBold"/>
                <a:sym typeface="Nunito SemiBold"/>
              </a:rPr>
              <a:t>Session Request</a:t>
            </a:r>
            <a:endParaRPr b="0" i="0" sz="2600" u="none" cap="none" strike="noStrike">
              <a:solidFill>
                <a:srgbClr val="000000"/>
              </a:solidFill>
              <a:latin typeface="Arial"/>
              <a:ea typeface="Arial"/>
              <a:cs typeface="Arial"/>
              <a:sym typeface="Arial"/>
            </a:endParaRPr>
          </a:p>
        </p:txBody>
      </p:sp>
      <p:sp>
        <p:nvSpPr>
          <p:cNvPr id="514" name="Google Shape;514;g30e83d583c3_0_158"/>
          <p:cNvSpPr/>
          <p:nvPr/>
        </p:nvSpPr>
        <p:spPr>
          <a:xfrm>
            <a:off x="9871038" y="3981310"/>
            <a:ext cx="39285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None/>
            </a:pPr>
            <a:r>
              <a:rPr b="0" i="0" lang="en-US" sz="2400" u="none" cap="none" strike="noStrike">
                <a:solidFill>
                  <a:srgbClr val="00002E"/>
                </a:solidFill>
                <a:latin typeface="PT Sans"/>
                <a:ea typeface="PT Sans"/>
                <a:cs typeface="PT Sans"/>
                <a:sym typeface="PT Sans"/>
              </a:rPr>
              <a:t>Confusion about </a:t>
            </a:r>
            <a:r>
              <a:rPr b="1" i="0" lang="en-US" sz="2400" u="none" cap="none" strike="noStrike">
                <a:solidFill>
                  <a:srgbClr val="00002E"/>
                </a:solidFill>
                <a:latin typeface="PT Sans"/>
                <a:ea typeface="PT Sans"/>
                <a:cs typeface="PT Sans"/>
                <a:sym typeface="PT Sans"/>
              </a:rPr>
              <a:t>tutor ratings,</a:t>
            </a:r>
            <a:r>
              <a:rPr b="0" i="0" lang="en-US" sz="2400" u="none" cap="none" strike="noStrike">
                <a:solidFill>
                  <a:srgbClr val="00002E"/>
                </a:solidFill>
                <a:latin typeface="PT Sans"/>
                <a:ea typeface="PT Sans"/>
                <a:cs typeface="PT Sans"/>
                <a:sym typeface="PT Sans"/>
              </a:rPr>
              <a:t> leading to mis-clicks</a:t>
            </a:r>
            <a:endParaRPr b="0" i="0" sz="2400" u="none" cap="none" strike="noStrike">
              <a:solidFill>
                <a:srgbClr val="00002E"/>
              </a:solidFill>
              <a:latin typeface="PT Sans"/>
              <a:ea typeface="PT Sans"/>
              <a:cs typeface="PT Sans"/>
              <a:sym typeface="PT Sans"/>
            </a:endParaRPr>
          </a:p>
          <a:p>
            <a:pPr indent="0" lvl="0" marL="0" marR="0" rtl="0" algn="l">
              <a:lnSpc>
                <a:spcPct val="162162"/>
              </a:lnSpc>
              <a:spcBef>
                <a:spcPts val="0"/>
              </a:spcBef>
              <a:spcAft>
                <a:spcPts val="0"/>
              </a:spcAft>
              <a:buNone/>
            </a:pPr>
            <a:r>
              <a:t/>
            </a:r>
            <a:endParaRPr sz="2400">
              <a:solidFill>
                <a:srgbClr val="00002E"/>
              </a:solidFill>
              <a:latin typeface="PT Sans"/>
              <a:ea typeface="PT Sans"/>
              <a:cs typeface="PT Sans"/>
              <a:sym typeface="PT Sans"/>
            </a:endParaRPr>
          </a:p>
          <a:p>
            <a:pPr indent="0" lvl="0" marL="0" marR="0" rtl="0" algn="l">
              <a:lnSpc>
                <a:spcPct val="162162"/>
              </a:lnSpc>
              <a:spcBef>
                <a:spcPts val="0"/>
              </a:spcBef>
              <a:spcAft>
                <a:spcPts val="0"/>
              </a:spcAft>
              <a:buNone/>
            </a:pPr>
            <a:r>
              <a:rPr b="0" i="0" lang="en-US" sz="2400" u="none" cap="none" strike="noStrike">
                <a:solidFill>
                  <a:srgbClr val="00002E"/>
                </a:solidFill>
                <a:latin typeface="PT Sans"/>
                <a:ea typeface="PT Sans"/>
                <a:cs typeface="PT Sans"/>
                <a:sym typeface="PT Sans"/>
              </a:rPr>
              <a:t>“Does the tutor rate us?” was a frequent question</a:t>
            </a:r>
            <a:endParaRPr b="0" i="0" sz="2400" u="none" cap="none" strike="noStrike">
              <a:solidFill>
                <a:srgbClr val="00002E"/>
              </a:solidFill>
              <a:latin typeface="PT Sans"/>
              <a:ea typeface="PT Sans"/>
              <a:cs typeface="PT Sans"/>
              <a:sym typeface="PT Sans"/>
            </a:endParaRPr>
          </a:p>
        </p:txBody>
      </p:sp>
      <p:cxnSp>
        <p:nvCxnSpPr>
          <p:cNvPr id="515" name="Google Shape;515;g30e83d583c3_0_158"/>
          <p:cNvCxnSpPr/>
          <p:nvPr/>
        </p:nvCxnSpPr>
        <p:spPr>
          <a:xfrm>
            <a:off x="4891963" y="2588850"/>
            <a:ext cx="15300" cy="4317000"/>
          </a:xfrm>
          <a:prstGeom prst="straightConnector1">
            <a:avLst/>
          </a:prstGeom>
          <a:noFill/>
          <a:ln cap="flat" cmpd="sng" w="9525">
            <a:solidFill>
              <a:schemeClr val="dk2"/>
            </a:solidFill>
            <a:prstDash val="solid"/>
            <a:round/>
            <a:headEnd len="sm" w="sm" type="none"/>
            <a:tailEnd len="sm" w="sm" type="none"/>
          </a:ln>
        </p:spPr>
      </p:cxnSp>
      <p:cxnSp>
        <p:nvCxnSpPr>
          <p:cNvPr id="516" name="Google Shape;516;g30e83d583c3_0_158"/>
          <p:cNvCxnSpPr/>
          <p:nvPr/>
        </p:nvCxnSpPr>
        <p:spPr>
          <a:xfrm>
            <a:off x="9279450" y="2588850"/>
            <a:ext cx="15300" cy="4317000"/>
          </a:xfrm>
          <a:prstGeom prst="straightConnector1">
            <a:avLst/>
          </a:prstGeom>
          <a:noFill/>
          <a:ln cap="flat" cmpd="sng" w="9525">
            <a:solidFill>
              <a:schemeClr val="dk2"/>
            </a:solidFill>
            <a:prstDash val="solid"/>
            <a:round/>
            <a:headEnd len="sm" w="sm" type="none"/>
            <a:tailEnd len="sm" w="sm" type="none"/>
          </a:ln>
        </p:spPr>
      </p:cxnSp>
      <p:pic>
        <p:nvPicPr>
          <p:cNvPr id="517" name="Google Shape;517;g30e83d583c3_0_158"/>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descr="navigation icon" id="518" name="Google Shape;518;g30e83d583c3_0_158"/>
          <p:cNvPicPr preferRelativeResize="0"/>
          <p:nvPr/>
        </p:nvPicPr>
        <p:blipFill rotWithShape="1">
          <a:blip r:embed="rId4">
            <a:alphaModFix/>
          </a:blip>
          <a:srcRect b="0" l="0" r="0" t="0"/>
          <a:stretch/>
        </p:blipFill>
        <p:spPr>
          <a:xfrm>
            <a:off x="2007575" y="1991500"/>
            <a:ext cx="704119" cy="704100"/>
          </a:xfrm>
          <a:prstGeom prst="rect">
            <a:avLst/>
          </a:prstGeom>
          <a:noFill/>
          <a:ln>
            <a:noFill/>
          </a:ln>
        </p:spPr>
      </p:pic>
      <p:pic>
        <p:nvPicPr>
          <p:cNvPr descr="profile icon" id="519" name="Google Shape;519;g30e83d583c3_0_158"/>
          <p:cNvPicPr preferRelativeResize="0"/>
          <p:nvPr/>
        </p:nvPicPr>
        <p:blipFill rotWithShape="1">
          <a:blip r:embed="rId5">
            <a:alphaModFix/>
          </a:blip>
          <a:srcRect b="0" l="0" r="0" t="0"/>
          <a:stretch/>
        </p:blipFill>
        <p:spPr>
          <a:xfrm>
            <a:off x="6656950" y="1907138"/>
            <a:ext cx="872813" cy="872813"/>
          </a:xfrm>
          <a:prstGeom prst="rect">
            <a:avLst/>
          </a:prstGeom>
          <a:noFill/>
          <a:ln>
            <a:noFill/>
          </a:ln>
        </p:spPr>
      </p:pic>
      <p:pic>
        <p:nvPicPr>
          <p:cNvPr descr="request icon" id="520" name="Google Shape;520;g30e83d583c3_0_158"/>
          <p:cNvPicPr preferRelativeResize="0"/>
          <p:nvPr/>
        </p:nvPicPr>
        <p:blipFill rotWithShape="1">
          <a:blip r:embed="rId6">
            <a:alphaModFix/>
          </a:blip>
          <a:srcRect b="0" l="0" r="0" t="0"/>
          <a:stretch/>
        </p:blipFill>
        <p:spPr>
          <a:xfrm>
            <a:off x="10901750" y="1815650"/>
            <a:ext cx="1055775" cy="105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preencoded.png" id="153" name="Google Shape;153;p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54" name="Google Shape;154;p3"/>
          <p:cNvSpPr/>
          <p:nvPr/>
        </p:nvSpPr>
        <p:spPr>
          <a:xfrm>
            <a:off x="913925" y="1985446"/>
            <a:ext cx="7468500" cy="754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Value Proposition: </a:t>
            </a:r>
            <a:endParaRPr b="0" i="0" sz="4400" u="none" cap="none" strike="noStrike">
              <a:solidFill>
                <a:srgbClr val="000000"/>
              </a:solidFill>
              <a:latin typeface="Arial"/>
              <a:ea typeface="Arial"/>
              <a:cs typeface="Arial"/>
              <a:sym typeface="Arial"/>
            </a:endParaRPr>
          </a:p>
        </p:txBody>
      </p:sp>
      <p:sp>
        <p:nvSpPr>
          <p:cNvPr id="155" name="Google Shape;155;p3"/>
          <p:cNvSpPr/>
          <p:nvPr/>
        </p:nvSpPr>
        <p:spPr>
          <a:xfrm>
            <a:off x="837724" y="5093841"/>
            <a:ext cx="74685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tutti provides reliable and convenient on-demand tutoring, connecting college students with knowledgeable peers who can offer convenient academic support.</a:t>
            </a:r>
            <a:endParaRPr b="0" i="0" sz="1850" u="none" cap="none" strike="noStrike">
              <a:solidFill>
                <a:srgbClr val="000000"/>
              </a:solidFill>
              <a:latin typeface="Arial"/>
              <a:ea typeface="Arial"/>
              <a:cs typeface="Arial"/>
              <a:sym typeface="Arial"/>
            </a:endParaRPr>
          </a:p>
        </p:txBody>
      </p:sp>
      <p:pic>
        <p:nvPicPr>
          <p:cNvPr descr="Block S with Tree - Identity Guide" id="156" name="Google Shape;156;p3"/>
          <p:cNvPicPr preferRelativeResize="0"/>
          <p:nvPr/>
        </p:nvPicPr>
        <p:blipFill rotWithShape="1">
          <a:blip r:embed="rId4">
            <a:alphaModFix/>
          </a:blip>
          <a:srcRect b="0" l="0" r="0" t="0"/>
          <a:stretch/>
        </p:blipFill>
        <p:spPr>
          <a:xfrm>
            <a:off x="9893725" y="308450"/>
            <a:ext cx="875700" cy="875700"/>
          </a:xfrm>
          <a:prstGeom prst="rect">
            <a:avLst/>
          </a:prstGeom>
          <a:noFill/>
          <a:ln>
            <a:noFill/>
          </a:ln>
        </p:spPr>
      </p:pic>
      <p:pic>
        <p:nvPicPr>
          <p:cNvPr descr="Block S with Tree - Identity Guide" id="157" name="Google Shape;157;p3"/>
          <p:cNvPicPr preferRelativeResize="0"/>
          <p:nvPr/>
        </p:nvPicPr>
        <p:blipFill rotWithShape="1">
          <a:blip r:embed="rId4">
            <a:alphaModFix/>
          </a:blip>
          <a:srcRect b="0" l="0" r="0" t="0"/>
          <a:stretch/>
        </p:blipFill>
        <p:spPr>
          <a:xfrm>
            <a:off x="12657800" y="308450"/>
            <a:ext cx="875700" cy="875700"/>
          </a:xfrm>
          <a:prstGeom prst="rect">
            <a:avLst/>
          </a:prstGeom>
          <a:noFill/>
          <a:ln>
            <a:noFill/>
          </a:ln>
        </p:spPr>
      </p:pic>
      <p:sp>
        <p:nvSpPr>
          <p:cNvPr id="158" name="Google Shape;158;p3"/>
          <p:cNvSpPr txBox="1"/>
          <p:nvPr/>
        </p:nvSpPr>
        <p:spPr>
          <a:xfrm>
            <a:off x="765250" y="3173450"/>
            <a:ext cx="7406700" cy="12726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2E"/>
              </a:buClr>
              <a:buSzPts val="4400"/>
              <a:buFont typeface="Nunito SemiBold"/>
              <a:buNone/>
            </a:pPr>
            <a:r>
              <a:rPr b="0" i="0" lang="en-US" sz="4400" u="none" cap="none" strike="noStrike">
                <a:solidFill>
                  <a:srgbClr val="00002E"/>
                </a:solidFill>
                <a:latin typeface="Nunito SemiBold"/>
                <a:ea typeface="Nunito SemiBold"/>
                <a:cs typeface="Nunito SemiBold"/>
                <a:sym typeface="Nunito SemiBold"/>
              </a:rPr>
              <a:t>On-Demand Tutoring You Can Trust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30e83d583c3_0_169"/>
          <p:cNvSpPr/>
          <p:nvPr/>
        </p:nvSpPr>
        <p:spPr>
          <a:xfrm>
            <a:off x="837723" y="2955350"/>
            <a:ext cx="33810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600" u="none" cap="none" strike="noStrike">
                <a:solidFill>
                  <a:srgbClr val="00002E"/>
                </a:solidFill>
                <a:latin typeface="Nunito SemiBold"/>
                <a:ea typeface="Nunito SemiBold"/>
                <a:cs typeface="Nunito SemiBold"/>
                <a:sym typeface="Nunito SemiBold"/>
              </a:rPr>
              <a:t>Intuitive Navigation</a:t>
            </a:r>
            <a:endParaRPr b="0" i="0" sz="2600" u="none" cap="none" strike="noStrike">
              <a:solidFill>
                <a:srgbClr val="000000"/>
              </a:solidFill>
              <a:latin typeface="Arial"/>
              <a:ea typeface="Arial"/>
              <a:cs typeface="Arial"/>
              <a:sym typeface="Arial"/>
            </a:endParaRPr>
          </a:p>
        </p:txBody>
      </p:sp>
      <p:sp>
        <p:nvSpPr>
          <p:cNvPr id="527" name="Google Shape;527;g30e83d583c3_0_169"/>
          <p:cNvSpPr/>
          <p:nvPr/>
        </p:nvSpPr>
        <p:spPr>
          <a:xfrm>
            <a:off x="837724" y="3881050"/>
            <a:ext cx="36009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2400" u="none" cap="none" strike="noStrike">
                <a:solidFill>
                  <a:srgbClr val="00002E"/>
                </a:solidFill>
                <a:latin typeface="PT Sans"/>
                <a:ea typeface="PT Sans"/>
                <a:cs typeface="PT Sans"/>
                <a:sym typeface="PT Sans"/>
              </a:rPr>
              <a:t>Average of </a:t>
            </a:r>
            <a:r>
              <a:rPr b="1" i="0" lang="en-US" sz="2400" u="none" cap="none" strike="noStrike">
                <a:solidFill>
                  <a:srgbClr val="00002E"/>
                </a:solidFill>
                <a:latin typeface="PT Sans"/>
                <a:ea typeface="PT Sans"/>
                <a:cs typeface="PT Sans"/>
                <a:sym typeface="PT Sans"/>
              </a:rPr>
              <a:t>2 mis-clicks per user</a:t>
            </a:r>
            <a:r>
              <a:rPr b="0" i="0" lang="en-US" sz="2400" u="none" cap="none" strike="noStrike">
                <a:solidFill>
                  <a:srgbClr val="00002E"/>
                </a:solidFill>
                <a:latin typeface="PT Sans"/>
                <a:ea typeface="PT Sans"/>
                <a:cs typeface="PT Sans"/>
                <a:sym typeface="PT Sans"/>
              </a:rPr>
              <a:t>, primarily during session requests</a:t>
            </a:r>
            <a:endParaRPr b="0" i="0" sz="2400" u="none" cap="none" strike="noStrike">
              <a:solidFill>
                <a:srgbClr val="000000"/>
              </a:solidFill>
              <a:latin typeface="Arial"/>
              <a:ea typeface="Arial"/>
              <a:cs typeface="Arial"/>
              <a:sym typeface="Arial"/>
            </a:endParaRPr>
          </a:p>
        </p:txBody>
      </p:sp>
      <p:sp>
        <p:nvSpPr>
          <p:cNvPr id="528" name="Google Shape;528;g30e83d583c3_0_169"/>
          <p:cNvSpPr/>
          <p:nvPr/>
        </p:nvSpPr>
        <p:spPr>
          <a:xfrm>
            <a:off x="5235784" y="2955358"/>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600" u="none" cap="none" strike="noStrike">
                <a:solidFill>
                  <a:srgbClr val="00002E"/>
                </a:solidFill>
                <a:latin typeface="Nunito SemiBold"/>
                <a:ea typeface="Nunito SemiBold"/>
                <a:cs typeface="Nunito SemiBold"/>
                <a:sym typeface="Nunito SemiBold"/>
              </a:rPr>
              <a:t>User Engagement</a:t>
            </a:r>
            <a:endParaRPr b="0" i="0" sz="2600" u="none" cap="none" strike="noStrike">
              <a:solidFill>
                <a:srgbClr val="000000"/>
              </a:solidFill>
              <a:latin typeface="Arial"/>
              <a:ea typeface="Arial"/>
              <a:cs typeface="Arial"/>
              <a:sym typeface="Arial"/>
            </a:endParaRPr>
          </a:p>
        </p:txBody>
      </p:sp>
      <p:sp>
        <p:nvSpPr>
          <p:cNvPr id="529" name="Google Shape;529;g30e83d583c3_0_169"/>
          <p:cNvSpPr/>
          <p:nvPr/>
        </p:nvSpPr>
        <p:spPr>
          <a:xfrm>
            <a:off x="5235784" y="3881046"/>
            <a:ext cx="33810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2400" u="none" cap="none" strike="noStrike">
                <a:solidFill>
                  <a:srgbClr val="00002E"/>
                </a:solidFill>
                <a:latin typeface="PT Sans"/>
                <a:ea typeface="PT Sans"/>
                <a:cs typeface="PT Sans"/>
                <a:sym typeface="PT Sans"/>
              </a:rPr>
              <a:t>Users rated the likelihood of app usage at </a:t>
            </a:r>
            <a:r>
              <a:rPr b="1" i="0" lang="en-US" sz="2400" u="none" cap="none" strike="noStrike">
                <a:solidFill>
                  <a:srgbClr val="00002E"/>
                </a:solidFill>
                <a:latin typeface="PT Sans"/>
                <a:ea typeface="PT Sans"/>
                <a:cs typeface="PT Sans"/>
                <a:sym typeface="PT Sans"/>
              </a:rPr>
              <a:t>7.5/10</a:t>
            </a:r>
            <a:endParaRPr b="0" i="0" sz="2400" u="none" cap="none" strike="noStrike">
              <a:solidFill>
                <a:srgbClr val="000000"/>
              </a:solidFill>
              <a:latin typeface="Arial"/>
              <a:ea typeface="Arial"/>
              <a:cs typeface="Arial"/>
              <a:sym typeface="Arial"/>
            </a:endParaRPr>
          </a:p>
        </p:txBody>
      </p:sp>
      <p:sp>
        <p:nvSpPr>
          <p:cNvPr id="530" name="Google Shape;530;g30e83d583c3_0_169"/>
          <p:cNvSpPr/>
          <p:nvPr/>
        </p:nvSpPr>
        <p:spPr>
          <a:xfrm>
            <a:off x="9516776" y="2763708"/>
            <a:ext cx="2028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2650"/>
              <a:buFont typeface="Nunito SemiBold"/>
              <a:buNone/>
            </a:pPr>
            <a:r>
              <a:t/>
            </a:r>
            <a:endParaRPr b="0" i="0" sz="2650" u="none" cap="none" strike="noStrike">
              <a:solidFill>
                <a:srgbClr val="000000"/>
              </a:solidFill>
              <a:latin typeface="Arial"/>
              <a:ea typeface="Arial"/>
              <a:cs typeface="Arial"/>
              <a:sym typeface="Arial"/>
            </a:endParaRPr>
          </a:p>
        </p:txBody>
      </p:sp>
      <p:sp>
        <p:nvSpPr>
          <p:cNvPr id="531" name="Google Shape;531;g30e83d583c3_0_169"/>
          <p:cNvSpPr/>
          <p:nvPr/>
        </p:nvSpPr>
        <p:spPr>
          <a:xfrm>
            <a:off x="9633823" y="2955350"/>
            <a:ext cx="37830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600" u="none" cap="none" strike="noStrike">
                <a:solidFill>
                  <a:srgbClr val="00002E"/>
                </a:solidFill>
                <a:latin typeface="Nunito SemiBold"/>
                <a:ea typeface="Nunito SemiBold"/>
                <a:cs typeface="Nunito SemiBold"/>
                <a:sym typeface="Nunito SemiBold"/>
              </a:rPr>
              <a:t>Ease of Task Completion</a:t>
            </a:r>
            <a:endParaRPr b="0" i="0" sz="2600" u="none" cap="none" strike="noStrike">
              <a:solidFill>
                <a:srgbClr val="000000"/>
              </a:solidFill>
              <a:latin typeface="Arial"/>
              <a:ea typeface="Arial"/>
              <a:cs typeface="Arial"/>
              <a:sym typeface="Arial"/>
            </a:endParaRPr>
          </a:p>
        </p:txBody>
      </p:sp>
      <p:sp>
        <p:nvSpPr>
          <p:cNvPr id="532" name="Google Shape;532;g30e83d583c3_0_169"/>
          <p:cNvSpPr/>
          <p:nvPr/>
        </p:nvSpPr>
        <p:spPr>
          <a:xfrm>
            <a:off x="9633833" y="3881046"/>
            <a:ext cx="33810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2400" u="none" cap="none" strike="noStrike">
                <a:solidFill>
                  <a:srgbClr val="00002E"/>
                </a:solidFill>
                <a:latin typeface="PT Sans"/>
                <a:ea typeface="PT Sans"/>
                <a:cs typeface="PT Sans"/>
                <a:sym typeface="PT Sans"/>
              </a:rPr>
              <a:t>Session booking took an average of </a:t>
            </a:r>
            <a:r>
              <a:rPr b="1" i="0" lang="en-US" sz="2400" u="none" cap="none" strike="noStrike">
                <a:solidFill>
                  <a:srgbClr val="00002E"/>
                </a:solidFill>
                <a:latin typeface="PT Sans"/>
                <a:ea typeface="PT Sans"/>
                <a:cs typeface="PT Sans"/>
                <a:sym typeface="PT Sans"/>
              </a:rPr>
              <a:t>3 questions, and 6 actions </a:t>
            </a:r>
            <a:endParaRPr b="0" i="0" sz="2400" u="none" cap="none" strike="noStrike">
              <a:solidFill>
                <a:srgbClr val="000000"/>
              </a:solidFill>
              <a:latin typeface="PT Sans"/>
              <a:ea typeface="PT Sans"/>
              <a:cs typeface="PT Sans"/>
              <a:sym typeface="PT Sans"/>
            </a:endParaRPr>
          </a:p>
        </p:txBody>
      </p:sp>
      <p:sp>
        <p:nvSpPr>
          <p:cNvPr id="533" name="Google Shape;533;g30e83d583c3_0_169"/>
          <p:cNvSpPr/>
          <p:nvPr/>
        </p:nvSpPr>
        <p:spPr>
          <a:xfrm>
            <a:off x="837725" y="855575"/>
            <a:ext cx="105924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Usability Goals Achieved: Bottom Line </a:t>
            </a:r>
            <a:endParaRPr b="1" i="0" sz="4400" u="none" cap="none" strike="noStrike">
              <a:solidFill>
                <a:srgbClr val="000000"/>
              </a:solidFill>
            </a:endParaRPr>
          </a:p>
        </p:txBody>
      </p:sp>
      <p:cxnSp>
        <p:nvCxnSpPr>
          <p:cNvPr id="534" name="Google Shape;534;g30e83d583c3_0_169"/>
          <p:cNvCxnSpPr/>
          <p:nvPr/>
        </p:nvCxnSpPr>
        <p:spPr>
          <a:xfrm>
            <a:off x="4719588" y="2588850"/>
            <a:ext cx="15300" cy="4317000"/>
          </a:xfrm>
          <a:prstGeom prst="straightConnector1">
            <a:avLst/>
          </a:prstGeom>
          <a:noFill/>
          <a:ln cap="flat" cmpd="sng" w="9525">
            <a:solidFill>
              <a:schemeClr val="dk2"/>
            </a:solidFill>
            <a:prstDash val="solid"/>
            <a:round/>
            <a:headEnd len="sm" w="sm" type="none"/>
            <a:tailEnd len="sm" w="sm" type="none"/>
          </a:ln>
        </p:spPr>
      </p:cxnSp>
      <p:cxnSp>
        <p:nvCxnSpPr>
          <p:cNvPr id="535" name="Google Shape;535;g30e83d583c3_0_169"/>
          <p:cNvCxnSpPr/>
          <p:nvPr/>
        </p:nvCxnSpPr>
        <p:spPr>
          <a:xfrm>
            <a:off x="9059125" y="2488600"/>
            <a:ext cx="15300" cy="4317000"/>
          </a:xfrm>
          <a:prstGeom prst="straightConnector1">
            <a:avLst/>
          </a:prstGeom>
          <a:noFill/>
          <a:ln cap="flat" cmpd="sng" w="9525">
            <a:solidFill>
              <a:schemeClr val="dk2"/>
            </a:solidFill>
            <a:prstDash val="solid"/>
            <a:round/>
            <a:headEnd len="sm" w="sm" type="none"/>
            <a:tailEnd len="sm" w="sm" type="none"/>
          </a:ln>
        </p:spPr>
      </p:cxnSp>
      <p:pic>
        <p:nvPicPr>
          <p:cNvPr id="536" name="Google Shape;536;g30e83d583c3_0_169"/>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descr="navigation icon" id="537" name="Google Shape;537;g30e83d583c3_0_169"/>
          <p:cNvPicPr preferRelativeResize="0"/>
          <p:nvPr/>
        </p:nvPicPr>
        <p:blipFill rotWithShape="1">
          <a:blip r:embed="rId4">
            <a:alphaModFix/>
          </a:blip>
          <a:srcRect b="0" l="0" r="0" t="0"/>
          <a:stretch/>
        </p:blipFill>
        <p:spPr>
          <a:xfrm>
            <a:off x="1719850" y="1732338"/>
            <a:ext cx="1050350" cy="1050350"/>
          </a:xfrm>
          <a:prstGeom prst="rect">
            <a:avLst/>
          </a:prstGeom>
          <a:noFill/>
          <a:ln>
            <a:noFill/>
          </a:ln>
        </p:spPr>
      </p:pic>
      <p:pic>
        <p:nvPicPr>
          <p:cNvPr descr="engagement icon" id="538" name="Google Shape;538;g30e83d583c3_0_169"/>
          <p:cNvPicPr preferRelativeResize="0"/>
          <p:nvPr/>
        </p:nvPicPr>
        <p:blipFill rotWithShape="1">
          <a:blip r:embed="rId5">
            <a:alphaModFix/>
          </a:blip>
          <a:srcRect b="0" l="0" r="0" t="0"/>
          <a:stretch/>
        </p:blipFill>
        <p:spPr>
          <a:xfrm>
            <a:off x="6450013" y="1781263"/>
            <a:ext cx="952500" cy="952500"/>
          </a:xfrm>
          <a:prstGeom prst="rect">
            <a:avLst/>
          </a:prstGeom>
          <a:noFill/>
          <a:ln>
            <a:noFill/>
          </a:ln>
        </p:spPr>
      </p:pic>
      <p:pic>
        <p:nvPicPr>
          <p:cNvPr descr="completion icon" id="539" name="Google Shape;539;g30e83d583c3_0_169"/>
          <p:cNvPicPr preferRelativeResize="0"/>
          <p:nvPr/>
        </p:nvPicPr>
        <p:blipFill rotWithShape="1">
          <a:blip r:embed="rId6">
            <a:alphaModFix/>
          </a:blip>
          <a:srcRect b="0" l="0" r="0" t="0"/>
          <a:stretch/>
        </p:blipFill>
        <p:spPr>
          <a:xfrm>
            <a:off x="11082350" y="1658500"/>
            <a:ext cx="1198025" cy="1198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30e83d583c3_0_187"/>
          <p:cNvSpPr/>
          <p:nvPr/>
        </p:nvSpPr>
        <p:spPr>
          <a:xfrm>
            <a:off x="6324124" y="927140"/>
            <a:ext cx="56325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Misc. Observations</a:t>
            </a:r>
            <a:endParaRPr b="1" i="0" sz="4400" u="none" cap="none" strike="noStrike">
              <a:solidFill>
                <a:srgbClr val="000000"/>
              </a:solidFill>
            </a:endParaRPr>
          </a:p>
        </p:txBody>
      </p:sp>
      <p:sp>
        <p:nvSpPr>
          <p:cNvPr id="546" name="Google Shape;546;g30e83d583c3_0_187"/>
          <p:cNvSpPr/>
          <p:nvPr/>
        </p:nvSpPr>
        <p:spPr>
          <a:xfrm>
            <a:off x="6324124" y="1837730"/>
            <a:ext cx="3614700" cy="3287100"/>
          </a:xfrm>
          <a:prstGeom prst="roundRect">
            <a:avLst>
              <a:gd fmla="val 10924"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30e83d583c3_0_187"/>
          <p:cNvSpPr/>
          <p:nvPr/>
        </p:nvSpPr>
        <p:spPr>
          <a:xfrm>
            <a:off x="6586299" y="2023705"/>
            <a:ext cx="3090300" cy="703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SemiBold"/>
                <a:ea typeface="Nunito SemiBold"/>
                <a:cs typeface="Nunito SemiBold"/>
                <a:sym typeface="Nunito SemiBold"/>
              </a:rPr>
              <a:t>Recurring Session Complexity</a:t>
            </a:r>
            <a:endParaRPr b="0" i="0" sz="2200" u="none" cap="none" strike="noStrike">
              <a:solidFill>
                <a:srgbClr val="000000"/>
              </a:solidFill>
              <a:latin typeface="Arial"/>
              <a:ea typeface="Arial"/>
              <a:cs typeface="Arial"/>
              <a:sym typeface="Arial"/>
            </a:endParaRPr>
          </a:p>
        </p:txBody>
      </p:sp>
      <p:sp>
        <p:nvSpPr>
          <p:cNvPr id="548" name="Google Shape;548;g30e83d583c3_0_187"/>
          <p:cNvSpPr/>
          <p:nvPr/>
        </p:nvSpPr>
        <p:spPr>
          <a:xfrm>
            <a:off x="6586299" y="2947392"/>
            <a:ext cx="3090300" cy="19152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Users found it difficult to locate the </a:t>
            </a:r>
            <a:r>
              <a:rPr b="1" i="0" lang="en-US" sz="1850" u="none" cap="none" strike="noStrike">
                <a:solidFill>
                  <a:srgbClr val="00002E"/>
                </a:solidFill>
                <a:latin typeface="PT Sans"/>
                <a:ea typeface="PT Sans"/>
                <a:cs typeface="PT Sans"/>
                <a:sym typeface="PT Sans"/>
              </a:rPr>
              <a:t>recurring session option,</a:t>
            </a:r>
            <a:r>
              <a:rPr b="0" i="0" lang="en-US" sz="1850" u="none" cap="none" strike="noStrike">
                <a:solidFill>
                  <a:srgbClr val="00002E"/>
                </a:solidFill>
                <a:latin typeface="PT Sans"/>
                <a:ea typeface="PT Sans"/>
                <a:cs typeface="PT Sans"/>
                <a:sym typeface="PT Sans"/>
              </a:rPr>
              <a:t> suggesting a more prominent position</a:t>
            </a:r>
            <a:endParaRPr b="0" i="0" sz="1850" u="none" cap="none" strike="noStrike">
              <a:solidFill>
                <a:srgbClr val="000000"/>
              </a:solidFill>
              <a:latin typeface="Arial"/>
              <a:ea typeface="Arial"/>
              <a:cs typeface="Arial"/>
              <a:sym typeface="Arial"/>
            </a:endParaRPr>
          </a:p>
        </p:txBody>
      </p:sp>
      <p:sp>
        <p:nvSpPr>
          <p:cNvPr id="549" name="Google Shape;549;g30e83d583c3_0_187"/>
          <p:cNvSpPr/>
          <p:nvPr/>
        </p:nvSpPr>
        <p:spPr>
          <a:xfrm>
            <a:off x="10178058" y="1837730"/>
            <a:ext cx="3614700" cy="3287100"/>
          </a:xfrm>
          <a:prstGeom prst="roundRect">
            <a:avLst>
              <a:gd fmla="val 10924"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30e83d583c3_0_187"/>
          <p:cNvSpPr/>
          <p:nvPr/>
        </p:nvSpPr>
        <p:spPr>
          <a:xfrm>
            <a:off x="10440233" y="2023705"/>
            <a:ext cx="3090300" cy="703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SemiBold"/>
                <a:ea typeface="Nunito SemiBold"/>
                <a:cs typeface="Nunito SemiBold"/>
                <a:sym typeface="Nunito SemiBold"/>
              </a:rPr>
              <a:t>Calendar Integration Request</a:t>
            </a:r>
            <a:endParaRPr b="0" i="0" sz="2200" u="none" cap="none" strike="noStrike">
              <a:solidFill>
                <a:srgbClr val="000000"/>
              </a:solidFill>
              <a:latin typeface="Arial"/>
              <a:ea typeface="Arial"/>
              <a:cs typeface="Arial"/>
              <a:sym typeface="Arial"/>
            </a:endParaRPr>
          </a:p>
        </p:txBody>
      </p:sp>
      <p:sp>
        <p:nvSpPr>
          <p:cNvPr id="551" name="Google Shape;551;g30e83d583c3_0_187"/>
          <p:cNvSpPr/>
          <p:nvPr/>
        </p:nvSpPr>
        <p:spPr>
          <a:xfrm>
            <a:off x="10440233" y="2947392"/>
            <a:ext cx="30903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Integrating a calendar feature on the </a:t>
            </a:r>
            <a:r>
              <a:rPr b="1" i="0" lang="en-US" sz="1850" u="none" cap="none" strike="noStrike">
                <a:solidFill>
                  <a:srgbClr val="00002E"/>
                </a:solidFill>
                <a:latin typeface="PT Sans"/>
                <a:ea typeface="PT Sans"/>
                <a:cs typeface="PT Sans"/>
                <a:sym typeface="PT Sans"/>
              </a:rPr>
              <a:t>home page</a:t>
            </a:r>
            <a:r>
              <a:rPr b="0" i="0" lang="en-US" sz="1850" u="none" cap="none" strike="noStrike">
                <a:solidFill>
                  <a:srgbClr val="00002E"/>
                </a:solidFill>
                <a:latin typeface="PT Sans"/>
                <a:ea typeface="PT Sans"/>
                <a:cs typeface="PT Sans"/>
                <a:sym typeface="PT Sans"/>
              </a:rPr>
              <a:t> for session tracking</a:t>
            </a:r>
            <a:r>
              <a:rPr b="1" i="0" lang="en-US" sz="1850" u="none" cap="none" strike="noStrike">
                <a:solidFill>
                  <a:srgbClr val="00002E"/>
                </a:solidFill>
                <a:latin typeface="PT Sans"/>
                <a:ea typeface="PT Sans"/>
                <a:cs typeface="PT Sans"/>
                <a:sym typeface="PT Sans"/>
              </a:rPr>
              <a:t> </a:t>
            </a:r>
            <a:r>
              <a:rPr b="0" i="0" lang="en-US" sz="1850" u="none" cap="none" strike="noStrike">
                <a:solidFill>
                  <a:srgbClr val="00002E"/>
                </a:solidFill>
                <a:latin typeface="PT Sans"/>
                <a:ea typeface="PT Sans"/>
                <a:cs typeface="PT Sans"/>
                <a:sym typeface="PT Sans"/>
              </a:rPr>
              <a:t>was a frequent suggestion.</a:t>
            </a:r>
            <a:endParaRPr b="0" i="0" sz="1850" u="none" cap="none" strike="noStrike">
              <a:solidFill>
                <a:srgbClr val="000000"/>
              </a:solidFill>
              <a:latin typeface="Arial"/>
              <a:ea typeface="Arial"/>
              <a:cs typeface="Arial"/>
              <a:sym typeface="Arial"/>
            </a:endParaRPr>
          </a:p>
        </p:txBody>
      </p:sp>
      <p:sp>
        <p:nvSpPr>
          <p:cNvPr id="552" name="Google Shape;552;g30e83d583c3_0_187"/>
          <p:cNvSpPr/>
          <p:nvPr/>
        </p:nvSpPr>
        <p:spPr>
          <a:xfrm>
            <a:off x="6324125" y="5287799"/>
            <a:ext cx="7468500" cy="2354700"/>
          </a:xfrm>
          <a:prstGeom prst="roundRect">
            <a:avLst>
              <a:gd fmla="val 20105" name="adj"/>
            </a:avLst>
          </a:prstGeom>
          <a:solidFill>
            <a:srgbClr val="F3F3FF"/>
          </a:solidFill>
          <a:ln cap="flat" cmpd="sng" w="22850">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30e83d583c3_0_187"/>
          <p:cNvSpPr/>
          <p:nvPr/>
        </p:nvSpPr>
        <p:spPr>
          <a:xfrm>
            <a:off x="6687876" y="5681825"/>
            <a:ext cx="49050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SemiBold"/>
                <a:ea typeface="Nunito SemiBold"/>
                <a:cs typeface="Nunito SemiBold"/>
                <a:sym typeface="Nunito SemiBold"/>
              </a:rPr>
              <a:t>Customization Features</a:t>
            </a:r>
            <a:endParaRPr b="0" i="0" sz="2200" u="none" cap="none" strike="noStrike">
              <a:solidFill>
                <a:srgbClr val="000000"/>
              </a:solidFill>
              <a:latin typeface="Arial"/>
              <a:ea typeface="Arial"/>
              <a:cs typeface="Arial"/>
              <a:sym typeface="Arial"/>
            </a:endParaRPr>
          </a:p>
        </p:txBody>
      </p:sp>
      <p:sp>
        <p:nvSpPr>
          <p:cNvPr id="554" name="Google Shape;554;g30e83d583c3_0_187"/>
          <p:cNvSpPr/>
          <p:nvPr/>
        </p:nvSpPr>
        <p:spPr>
          <a:xfrm>
            <a:off x="6586324" y="6420618"/>
            <a:ext cx="69441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While users appreciated profile customization, they desired more tutor </a:t>
            </a:r>
            <a:r>
              <a:rPr b="1" i="0" lang="en-US" sz="1850" u="none" cap="none" strike="noStrike">
                <a:solidFill>
                  <a:srgbClr val="00002E"/>
                </a:solidFill>
                <a:latin typeface="PT Sans"/>
                <a:ea typeface="PT Sans"/>
                <a:cs typeface="PT Sans"/>
                <a:sym typeface="PT Sans"/>
              </a:rPr>
              <a:t>filtering options.</a:t>
            </a:r>
            <a:endParaRPr b="1" i="0" sz="1850" u="none" cap="none" strike="noStrike">
              <a:solidFill>
                <a:srgbClr val="000000"/>
              </a:solidFill>
              <a:latin typeface="Arial"/>
              <a:ea typeface="Arial"/>
              <a:cs typeface="Arial"/>
              <a:sym typeface="Arial"/>
            </a:endParaRPr>
          </a:p>
        </p:txBody>
      </p:sp>
      <p:pic>
        <p:nvPicPr>
          <p:cNvPr id="555" name="Google Shape;555;g30e83d583c3_0_187"/>
          <p:cNvPicPr preferRelativeResize="0"/>
          <p:nvPr/>
        </p:nvPicPr>
        <p:blipFill rotWithShape="1">
          <a:blip r:embed="rId3">
            <a:alphaModFix/>
          </a:blip>
          <a:srcRect b="13769" l="26446" r="32992" t="0"/>
          <a:stretch/>
        </p:blipFill>
        <p:spPr>
          <a:xfrm>
            <a:off x="0" y="0"/>
            <a:ext cx="4905050" cy="8229600"/>
          </a:xfrm>
          <a:prstGeom prst="rect">
            <a:avLst/>
          </a:prstGeom>
          <a:noFill/>
          <a:ln>
            <a:noFill/>
          </a:ln>
        </p:spPr>
      </p:pic>
      <p:pic>
        <p:nvPicPr>
          <p:cNvPr id="556" name="Google Shape;556;g30e83d583c3_0_187"/>
          <p:cNvPicPr preferRelativeResize="0"/>
          <p:nvPr/>
        </p:nvPicPr>
        <p:blipFill rotWithShape="1">
          <a:blip r:embed="rId4">
            <a:alphaModFix/>
          </a:blip>
          <a:srcRect b="0" l="0" r="0" t="0"/>
          <a:stretch/>
        </p:blipFill>
        <p:spPr>
          <a:xfrm>
            <a:off x="12649200" y="7802626"/>
            <a:ext cx="1981200" cy="351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30e83d583c3_0_202"/>
          <p:cNvSpPr/>
          <p:nvPr/>
        </p:nvSpPr>
        <p:spPr>
          <a:xfrm>
            <a:off x="5348825" y="1966450"/>
            <a:ext cx="3815100" cy="5085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30e83d583c3_0_202"/>
          <p:cNvSpPr/>
          <p:nvPr/>
        </p:nvSpPr>
        <p:spPr>
          <a:xfrm>
            <a:off x="10044075" y="1966450"/>
            <a:ext cx="3739200" cy="5085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30e83d583c3_0_202"/>
          <p:cNvSpPr/>
          <p:nvPr/>
        </p:nvSpPr>
        <p:spPr>
          <a:xfrm>
            <a:off x="779025" y="1966450"/>
            <a:ext cx="3815100" cy="5085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30e83d583c3_0_202"/>
          <p:cNvSpPr/>
          <p:nvPr/>
        </p:nvSpPr>
        <p:spPr>
          <a:xfrm>
            <a:off x="2752224" y="523162"/>
            <a:ext cx="9326700" cy="7041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SemiBold"/>
                <a:ea typeface="Nunito SemiBold"/>
                <a:cs typeface="Nunito SemiBold"/>
                <a:sym typeface="Nunito SemiBold"/>
              </a:rPr>
              <a:t>How well did we achieve our goals?</a:t>
            </a:r>
            <a:endParaRPr b="0" i="0" sz="4400" u="none" cap="none" strike="noStrike">
              <a:solidFill>
                <a:srgbClr val="000000"/>
              </a:solidFill>
              <a:latin typeface="Arial"/>
              <a:ea typeface="Arial"/>
              <a:cs typeface="Arial"/>
              <a:sym typeface="Arial"/>
            </a:endParaRPr>
          </a:p>
        </p:txBody>
      </p:sp>
      <p:sp>
        <p:nvSpPr>
          <p:cNvPr id="566" name="Google Shape;566;g30e83d583c3_0_202"/>
          <p:cNvSpPr/>
          <p:nvPr/>
        </p:nvSpPr>
        <p:spPr>
          <a:xfrm>
            <a:off x="942670" y="3577488"/>
            <a:ext cx="3487800" cy="409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SemiBold"/>
                <a:ea typeface="Nunito SemiBold"/>
                <a:cs typeface="Nunito SemiBold"/>
                <a:sym typeface="Nunito SemiBold"/>
              </a:rPr>
              <a:t>Intuitive Navigation</a:t>
            </a:r>
            <a:endParaRPr b="0" i="0" sz="2200" u="none" cap="none" strike="noStrike">
              <a:solidFill>
                <a:srgbClr val="000000"/>
              </a:solidFill>
              <a:latin typeface="Arial"/>
              <a:ea typeface="Arial"/>
              <a:cs typeface="Arial"/>
              <a:sym typeface="Arial"/>
            </a:endParaRPr>
          </a:p>
        </p:txBody>
      </p:sp>
      <p:sp>
        <p:nvSpPr>
          <p:cNvPr id="567" name="Google Shape;567;g30e83d583c3_0_202"/>
          <p:cNvSpPr/>
          <p:nvPr/>
        </p:nvSpPr>
        <p:spPr>
          <a:xfrm>
            <a:off x="1041985" y="4386725"/>
            <a:ext cx="3289200" cy="1336800"/>
          </a:xfrm>
          <a:prstGeom prst="rect">
            <a:avLst/>
          </a:prstGeom>
          <a:noFill/>
          <a:ln>
            <a:noFill/>
          </a:ln>
        </p:spPr>
        <p:txBody>
          <a:bodyPr anchorCtr="0" anchor="t" bIns="0" lIns="0" spcFirstLastPara="1" rIns="0" wrap="square" tIns="0">
            <a:noAutofit/>
          </a:bodyPr>
          <a:lstStyle/>
          <a:p>
            <a:pPr indent="0" lvl="0" marL="0" marR="0" rtl="0" algn="ctr">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Navigation received positive feedback, with minor concerns regarding </a:t>
            </a:r>
            <a:r>
              <a:rPr b="1" i="0" lang="en-US" sz="1850" u="none" cap="none" strike="noStrike">
                <a:solidFill>
                  <a:srgbClr val="00002E"/>
                </a:solidFill>
                <a:latin typeface="PT Sans"/>
                <a:ea typeface="PT Sans"/>
                <a:cs typeface="PT Sans"/>
                <a:sym typeface="PT Sans"/>
              </a:rPr>
              <a:t>button labeling.</a:t>
            </a:r>
            <a:endParaRPr b="1" i="0" sz="1850" u="none" cap="none" strike="noStrike">
              <a:solidFill>
                <a:srgbClr val="000000"/>
              </a:solidFill>
              <a:latin typeface="Arial"/>
              <a:ea typeface="Arial"/>
              <a:cs typeface="Arial"/>
              <a:sym typeface="Arial"/>
            </a:endParaRPr>
          </a:p>
        </p:txBody>
      </p:sp>
      <p:sp>
        <p:nvSpPr>
          <p:cNvPr id="568" name="Google Shape;568;g30e83d583c3_0_202"/>
          <p:cNvSpPr/>
          <p:nvPr/>
        </p:nvSpPr>
        <p:spPr>
          <a:xfrm>
            <a:off x="5829213" y="3486431"/>
            <a:ext cx="2816100" cy="3519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SemiBold"/>
                <a:ea typeface="Nunito SemiBold"/>
                <a:cs typeface="Nunito SemiBold"/>
                <a:sym typeface="Nunito SemiBold"/>
              </a:rPr>
              <a:t>User Engagement</a:t>
            </a:r>
            <a:endParaRPr b="0" i="0" sz="2200" u="none" cap="none" strike="noStrike">
              <a:solidFill>
                <a:srgbClr val="000000"/>
              </a:solidFill>
              <a:latin typeface="Arial"/>
              <a:ea typeface="Arial"/>
              <a:cs typeface="Arial"/>
              <a:sym typeface="Arial"/>
            </a:endParaRPr>
          </a:p>
        </p:txBody>
      </p:sp>
      <p:pic>
        <p:nvPicPr>
          <p:cNvPr id="569" name="Google Shape;569;g30e83d583c3_0_202"/>
          <p:cNvPicPr preferRelativeResize="0"/>
          <p:nvPr/>
        </p:nvPicPr>
        <p:blipFill rotWithShape="1">
          <a:blip r:embed="rId3">
            <a:alphaModFix/>
          </a:blip>
          <a:srcRect b="0" l="0" r="0" t="0"/>
          <a:stretch/>
        </p:blipFill>
        <p:spPr>
          <a:xfrm>
            <a:off x="2171025" y="2384146"/>
            <a:ext cx="793600" cy="793625"/>
          </a:xfrm>
          <a:prstGeom prst="rect">
            <a:avLst/>
          </a:prstGeom>
          <a:solidFill>
            <a:srgbClr val="FFF2CC"/>
          </a:solidFill>
          <a:ln>
            <a:noFill/>
          </a:ln>
        </p:spPr>
      </p:pic>
      <p:sp>
        <p:nvSpPr>
          <p:cNvPr id="570" name="Google Shape;570;g30e83d583c3_0_202"/>
          <p:cNvSpPr/>
          <p:nvPr/>
        </p:nvSpPr>
        <p:spPr>
          <a:xfrm>
            <a:off x="5653512" y="4334650"/>
            <a:ext cx="3331200" cy="1149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Participants showed a</a:t>
            </a:r>
            <a:r>
              <a:rPr b="1" i="0" lang="en-US" sz="1850" u="none" cap="none" strike="noStrike">
                <a:solidFill>
                  <a:srgbClr val="00002E"/>
                </a:solidFill>
                <a:latin typeface="PT Sans"/>
                <a:ea typeface="PT Sans"/>
                <a:cs typeface="PT Sans"/>
                <a:sym typeface="PT Sans"/>
              </a:rPr>
              <a:t> strong interest </a:t>
            </a:r>
            <a:r>
              <a:rPr b="0" i="0" lang="en-US" sz="1850" u="none" cap="none" strike="noStrike">
                <a:solidFill>
                  <a:srgbClr val="00002E"/>
                </a:solidFill>
                <a:latin typeface="PT Sans"/>
                <a:ea typeface="PT Sans"/>
                <a:cs typeface="PT Sans"/>
                <a:sym typeface="PT Sans"/>
              </a:rPr>
              <a:t>in using the app, particularly for its </a:t>
            </a:r>
            <a:r>
              <a:rPr b="1" i="0" lang="en-US" sz="1850" u="none" cap="none" strike="noStrike">
                <a:solidFill>
                  <a:srgbClr val="00002E"/>
                </a:solidFill>
                <a:latin typeface="PT Sans"/>
                <a:ea typeface="PT Sans"/>
                <a:cs typeface="PT Sans"/>
                <a:sym typeface="PT Sans"/>
              </a:rPr>
              <a:t>convenience </a:t>
            </a:r>
            <a:r>
              <a:rPr b="0" i="0" lang="en-US" sz="1850" u="none" cap="none" strike="noStrike">
                <a:solidFill>
                  <a:srgbClr val="00002E"/>
                </a:solidFill>
                <a:latin typeface="PT Sans"/>
                <a:ea typeface="PT Sans"/>
                <a:cs typeface="PT Sans"/>
                <a:sym typeface="PT Sans"/>
              </a:rPr>
              <a:t>and </a:t>
            </a:r>
            <a:r>
              <a:rPr b="1" i="0" lang="en-US" sz="1850" u="none" cap="none" strike="noStrike">
                <a:solidFill>
                  <a:srgbClr val="00002E"/>
                </a:solidFill>
                <a:latin typeface="PT Sans"/>
                <a:ea typeface="PT Sans"/>
                <a:cs typeface="PT Sans"/>
                <a:sym typeface="PT Sans"/>
              </a:rPr>
              <a:t>ai features</a:t>
            </a:r>
            <a:endParaRPr b="1" i="0" sz="1850" u="none" cap="none" strike="noStrike">
              <a:solidFill>
                <a:srgbClr val="000000"/>
              </a:solidFill>
              <a:latin typeface="Arial"/>
              <a:ea typeface="Arial"/>
              <a:cs typeface="Arial"/>
              <a:sym typeface="Arial"/>
            </a:endParaRPr>
          </a:p>
        </p:txBody>
      </p:sp>
      <p:sp>
        <p:nvSpPr>
          <p:cNvPr id="571" name="Google Shape;571;g30e83d583c3_0_202"/>
          <p:cNvSpPr/>
          <p:nvPr/>
        </p:nvSpPr>
        <p:spPr>
          <a:xfrm>
            <a:off x="9760438" y="3486425"/>
            <a:ext cx="4306500" cy="3519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SemiBold"/>
                <a:ea typeface="Nunito SemiBold"/>
                <a:cs typeface="Nunito SemiBold"/>
                <a:sym typeface="Nunito SemiBold"/>
              </a:rPr>
              <a:t>Ease of Task Completion</a:t>
            </a:r>
            <a:endParaRPr b="0" i="0" sz="2200" u="none" cap="none" strike="noStrike">
              <a:solidFill>
                <a:srgbClr val="000000"/>
              </a:solidFill>
              <a:latin typeface="Arial"/>
              <a:ea typeface="Arial"/>
              <a:cs typeface="Arial"/>
              <a:sym typeface="Arial"/>
            </a:endParaRPr>
          </a:p>
        </p:txBody>
      </p:sp>
      <p:sp>
        <p:nvSpPr>
          <p:cNvPr id="572" name="Google Shape;572;g30e83d583c3_0_202"/>
          <p:cNvSpPr/>
          <p:nvPr/>
        </p:nvSpPr>
        <p:spPr>
          <a:xfrm>
            <a:off x="10394325" y="4334675"/>
            <a:ext cx="3038700" cy="1149000"/>
          </a:xfrm>
          <a:prstGeom prst="rect">
            <a:avLst/>
          </a:prstGeom>
          <a:noFill/>
          <a:ln>
            <a:noFill/>
          </a:ln>
        </p:spPr>
        <p:txBody>
          <a:bodyPr anchorCtr="0" anchor="t" bIns="0" lIns="0" spcFirstLastPara="1" rIns="0" wrap="square" tIns="0">
            <a:noAutofit/>
          </a:bodyPr>
          <a:lstStyle/>
          <a:p>
            <a:pPr indent="0" lvl="0" marL="0" marR="0" rtl="0" algn="ctr">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The </a:t>
            </a:r>
            <a:r>
              <a:rPr b="1" i="0" lang="en-US" sz="1850" u="none" cap="none" strike="noStrike">
                <a:solidFill>
                  <a:srgbClr val="00002E"/>
                </a:solidFill>
                <a:latin typeface="PT Sans"/>
                <a:ea typeface="PT Sans"/>
                <a:cs typeface="PT Sans"/>
                <a:sym typeface="PT Sans"/>
              </a:rPr>
              <a:t>average of 3 questions</a:t>
            </a:r>
            <a:r>
              <a:rPr b="0" i="0" lang="en-US" sz="1850" u="none" cap="none" strike="noStrike">
                <a:solidFill>
                  <a:srgbClr val="00002E"/>
                </a:solidFill>
                <a:latin typeface="PT Sans"/>
                <a:ea typeface="PT Sans"/>
                <a:cs typeface="PT Sans"/>
                <a:sym typeface="PT Sans"/>
              </a:rPr>
              <a:t> on average to book a session, we need a more intuitive flow</a:t>
            </a:r>
            <a:endParaRPr b="0" i="0" sz="1850" u="none" cap="none" strike="noStrike">
              <a:solidFill>
                <a:srgbClr val="00002E"/>
              </a:solidFill>
              <a:latin typeface="PT Sans"/>
              <a:ea typeface="PT Sans"/>
              <a:cs typeface="PT Sans"/>
              <a:sym typeface="PT Sans"/>
            </a:endParaRPr>
          </a:p>
          <a:p>
            <a:pPr indent="0" lvl="0" marL="0" marR="0" rtl="0" algn="ctr">
              <a:lnSpc>
                <a:spcPct val="162162"/>
              </a:lnSpc>
              <a:spcBef>
                <a:spcPts val="0"/>
              </a:spcBef>
              <a:spcAft>
                <a:spcPts val="0"/>
              </a:spcAft>
              <a:buClr>
                <a:srgbClr val="00002E"/>
              </a:buClr>
              <a:buSzPts val="1850"/>
              <a:buFont typeface="PT Sans"/>
              <a:buNone/>
            </a:pPr>
            <a:r>
              <a:t/>
            </a:r>
            <a:endParaRPr b="0" i="0" sz="1850" u="none" cap="none" strike="noStrike">
              <a:solidFill>
                <a:srgbClr val="00002E"/>
              </a:solidFill>
              <a:latin typeface="PT Sans"/>
              <a:ea typeface="PT Sans"/>
              <a:cs typeface="PT Sans"/>
              <a:sym typeface="PT Sans"/>
            </a:endParaRPr>
          </a:p>
        </p:txBody>
      </p:sp>
      <p:pic>
        <p:nvPicPr>
          <p:cNvPr id="573" name="Google Shape;573;g30e83d583c3_0_202"/>
          <p:cNvPicPr preferRelativeResize="0"/>
          <p:nvPr/>
        </p:nvPicPr>
        <p:blipFill rotWithShape="1">
          <a:blip r:embed="rId4">
            <a:alphaModFix/>
          </a:blip>
          <a:srcRect b="0" l="0" r="0" t="0"/>
          <a:stretch/>
        </p:blipFill>
        <p:spPr>
          <a:xfrm>
            <a:off x="6807838" y="2384152"/>
            <a:ext cx="793600" cy="793600"/>
          </a:xfrm>
          <a:prstGeom prst="rect">
            <a:avLst/>
          </a:prstGeom>
          <a:noFill/>
          <a:ln>
            <a:noFill/>
          </a:ln>
        </p:spPr>
      </p:pic>
      <p:pic>
        <p:nvPicPr>
          <p:cNvPr id="574" name="Google Shape;574;g30e83d583c3_0_202"/>
          <p:cNvPicPr preferRelativeResize="0"/>
          <p:nvPr/>
        </p:nvPicPr>
        <p:blipFill rotWithShape="1">
          <a:blip r:embed="rId5">
            <a:alphaModFix/>
          </a:blip>
          <a:srcRect b="0" l="0" r="0" t="0"/>
          <a:stretch/>
        </p:blipFill>
        <p:spPr>
          <a:xfrm>
            <a:off x="11444663" y="2311938"/>
            <a:ext cx="938025" cy="938025"/>
          </a:xfrm>
          <a:prstGeom prst="rect">
            <a:avLst/>
          </a:prstGeom>
          <a:noFill/>
          <a:ln>
            <a:noFill/>
          </a:ln>
        </p:spPr>
      </p:pic>
      <p:pic>
        <p:nvPicPr>
          <p:cNvPr id="575" name="Google Shape;575;g30e83d583c3_0_202"/>
          <p:cNvPicPr preferRelativeResize="0"/>
          <p:nvPr/>
        </p:nvPicPr>
        <p:blipFill rotWithShape="1">
          <a:blip r:embed="rId6">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30e83d583c3_0_213"/>
          <p:cNvSpPr/>
          <p:nvPr/>
        </p:nvSpPr>
        <p:spPr>
          <a:xfrm>
            <a:off x="6694800" y="1333325"/>
            <a:ext cx="68574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SemiBold"/>
                <a:ea typeface="Nunito SemiBold"/>
                <a:cs typeface="Nunito SemiBold"/>
                <a:sym typeface="Nunito SemiBold"/>
              </a:rPr>
              <a:t>Implications of Findings</a:t>
            </a:r>
            <a:endParaRPr b="0" i="0" sz="4400" u="none" cap="none" strike="noStrike">
              <a:solidFill>
                <a:srgbClr val="000000"/>
              </a:solidFill>
              <a:latin typeface="Arial"/>
              <a:ea typeface="Arial"/>
              <a:cs typeface="Arial"/>
              <a:sym typeface="Arial"/>
            </a:endParaRPr>
          </a:p>
        </p:txBody>
      </p:sp>
      <p:sp>
        <p:nvSpPr>
          <p:cNvPr id="582" name="Google Shape;582;g30e83d583c3_0_213"/>
          <p:cNvSpPr/>
          <p:nvPr/>
        </p:nvSpPr>
        <p:spPr>
          <a:xfrm>
            <a:off x="6324124" y="2690455"/>
            <a:ext cx="538500" cy="538500"/>
          </a:xfrm>
          <a:prstGeom prst="roundRect">
            <a:avLst>
              <a:gd fmla="val 66677"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30e83d583c3_0_213"/>
          <p:cNvSpPr/>
          <p:nvPr/>
        </p:nvSpPr>
        <p:spPr>
          <a:xfrm>
            <a:off x="6492002" y="2790706"/>
            <a:ext cx="2028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2650"/>
              <a:buFont typeface="Nunito SemiBold"/>
              <a:buNone/>
            </a:pPr>
            <a:r>
              <a:rPr b="1" i="0" lang="en-US" sz="2650" u="none" cap="none" strike="noStrike">
                <a:solidFill>
                  <a:srgbClr val="00002E"/>
                </a:solidFill>
                <a:latin typeface="Nunito SemiBold"/>
                <a:ea typeface="Nunito SemiBold"/>
                <a:cs typeface="Nunito SemiBold"/>
                <a:sym typeface="Nunito SemiBold"/>
              </a:rPr>
              <a:t>1</a:t>
            </a:r>
            <a:endParaRPr b="0" i="0" sz="2650" u="none" cap="none" strike="noStrike">
              <a:solidFill>
                <a:srgbClr val="000000"/>
              </a:solidFill>
              <a:latin typeface="Arial"/>
              <a:ea typeface="Arial"/>
              <a:cs typeface="Arial"/>
              <a:sym typeface="Arial"/>
            </a:endParaRPr>
          </a:p>
        </p:txBody>
      </p:sp>
      <p:sp>
        <p:nvSpPr>
          <p:cNvPr id="584" name="Google Shape;584;g30e83d583c3_0_213"/>
          <p:cNvSpPr/>
          <p:nvPr/>
        </p:nvSpPr>
        <p:spPr>
          <a:xfrm>
            <a:off x="7101959" y="2690455"/>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SemiBold"/>
                <a:ea typeface="Nunito SemiBold"/>
                <a:cs typeface="Nunito SemiBold"/>
                <a:sym typeface="Nunito SemiBold"/>
              </a:rPr>
              <a:t>Improving Navigation</a:t>
            </a:r>
            <a:endParaRPr b="0" i="0" sz="2200" u="none" cap="none" strike="noStrike">
              <a:solidFill>
                <a:srgbClr val="000000"/>
              </a:solidFill>
              <a:latin typeface="Arial"/>
              <a:ea typeface="Arial"/>
              <a:cs typeface="Arial"/>
              <a:sym typeface="Arial"/>
            </a:endParaRPr>
          </a:p>
        </p:txBody>
      </p:sp>
      <p:sp>
        <p:nvSpPr>
          <p:cNvPr id="585" name="Google Shape;585;g30e83d583c3_0_213"/>
          <p:cNvSpPr/>
          <p:nvPr/>
        </p:nvSpPr>
        <p:spPr>
          <a:xfrm>
            <a:off x="7091609" y="3377568"/>
            <a:ext cx="2836800" cy="19152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Clearer button labels, especially for </a:t>
            </a:r>
            <a:r>
              <a:rPr b="1" i="0" lang="en-US" sz="1850" u="none" cap="none" strike="noStrike">
                <a:solidFill>
                  <a:srgbClr val="00002E"/>
                </a:solidFill>
                <a:latin typeface="PT Sans"/>
                <a:ea typeface="PT Sans"/>
                <a:cs typeface="PT Sans"/>
                <a:sym typeface="PT Sans"/>
              </a:rPr>
              <a:t>complex tasks </a:t>
            </a:r>
            <a:r>
              <a:rPr b="0" i="0" lang="en-US" sz="1850" u="none" cap="none" strike="noStrike">
                <a:solidFill>
                  <a:srgbClr val="00002E"/>
                </a:solidFill>
                <a:latin typeface="PT Sans"/>
                <a:ea typeface="PT Sans"/>
                <a:cs typeface="PT Sans"/>
                <a:sym typeface="PT Sans"/>
              </a:rPr>
              <a:t>like recurring sessions</a:t>
            </a:r>
            <a:endParaRPr b="0" i="0" sz="1850" u="none" cap="none" strike="noStrike">
              <a:solidFill>
                <a:srgbClr val="000000"/>
              </a:solidFill>
              <a:latin typeface="Arial"/>
              <a:ea typeface="Arial"/>
              <a:cs typeface="Arial"/>
              <a:sym typeface="Arial"/>
            </a:endParaRPr>
          </a:p>
        </p:txBody>
      </p:sp>
      <p:sp>
        <p:nvSpPr>
          <p:cNvPr id="586" name="Google Shape;586;g30e83d583c3_0_213"/>
          <p:cNvSpPr/>
          <p:nvPr/>
        </p:nvSpPr>
        <p:spPr>
          <a:xfrm>
            <a:off x="10178058" y="2690455"/>
            <a:ext cx="538500" cy="538500"/>
          </a:xfrm>
          <a:prstGeom prst="roundRect">
            <a:avLst>
              <a:gd fmla="val 66677"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30e83d583c3_0_213"/>
          <p:cNvSpPr/>
          <p:nvPr/>
        </p:nvSpPr>
        <p:spPr>
          <a:xfrm>
            <a:off x="10345936" y="2790706"/>
            <a:ext cx="2028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2650"/>
              <a:buFont typeface="Nunito SemiBold"/>
              <a:buNone/>
            </a:pPr>
            <a:r>
              <a:rPr b="1" i="0" lang="en-US" sz="2650" u="none" cap="none" strike="noStrike">
                <a:solidFill>
                  <a:srgbClr val="00002E"/>
                </a:solidFill>
                <a:latin typeface="Nunito SemiBold"/>
                <a:ea typeface="Nunito SemiBold"/>
                <a:cs typeface="Nunito SemiBold"/>
                <a:sym typeface="Nunito SemiBold"/>
              </a:rPr>
              <a:t>2</a:t>
            </a:r>
            <a:endParaRPr b="0" i="0" sz="2650" u="none" cap="none" strike="noStrike">
              <a:solidFill>
                <a:srgbClr val="000000"/>
              </a:solidFill>
              <a:latin typeface="Arial"/>
              <a:ea typeface="Arial"/>
              <a:cs typeface="Arial"/>
              <a:sym typeface="Arial"/>
            </a:endParaRPr>
          </a:p>
        </p:txBody>
      </p:sp>
      <p:sp>
        <p:nvSpPr>
          <p:cNvPr id="588" name="Google Shape;588;g30e83d583c3_0_213"/>
          <p:cNvSpPr/>
          <p:nvPr/>
        </p:nvSpPr>
        <p:spPr>
          <a:xfrm>
            <a:off x="10955893" y="2690455"/>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SemiBold"/>
                <a:ea typeface="Nunito SemiBold"/>
                <a:cs typeface="Nunito SemiBold"/>
                <a:sym typeface="Nunito SemiBold"/>
              </a:rPr>
              <a:t>Feature Visibility</a:t>
            </a:r>
            <a:endParaRPr b="0" i="0" sz="2200" u="none" cap="none" strike="noStrike">
              <a:solidFill>
                <a:srgbClr val="000000"/>
              </a:solidFill>
              <a:latin typeface="Arial"/>
              <a:ea typeface="Arial"/>
              <a:cs typeface="Arial"/>
              <a:sym typeface="Arial"/>
            </a:endParaRPr>
          </a:p>
        </p:txBody>
      </p:sp>
      <p:sp>
        <p:nvSpPr>
          <p:cNvPr id="589" name="Google Shape;589;g30e83d583c3_0_213"/>
          <p:cNvSpPr/>
          <p:nvPr/>
        </p:nvSpPr>
        <p:spPr>
          <a:xfrm>
            <a:off x="10945543" y="3324581"/>
            <a:ext cx="2836800" cy="19152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Prioritizing and increasing the visibility of </a:t>
            </a:r>
            <a:r>
              <a:rPr b="1" i="0" lang="en-US" sz="1850" u="none" cap="none" strike="noStrike">
                <a:solidFill>
                  <a:srgbClr val="00002E"/>
                </a:solidFill>
                <a:latin typeface="PT Sans"/>
                <a:ea typeface="PT Sans"/>
                <a:cs typeface="PT Sans"/>
                <a:sym typeface="PT Sans"/>
              </a:rPr>
              <a:t>key features</a:t>
            </a:r>
            <a:r>
              <a:rPr b="0" i="0" lang="en-US" sz="1850" u="none" cap="none" strike="noStrike">
                <a:solidFill>
                  <a:srgbClr val="00002E"/>
                </a:solidFill>
                <a:latin typeface="PT Sans"/>
                <a:ea typeface="PT Sans"/>
                <a:cs typeface="PT Sans"/>
                <a:sym typeface="PT Sans"/>
              </a:rPr>
              <a:t>, such as recurring sessions</a:t>
            </a:r>
            <a:endParaRPr b="0" i="0" sz="1850" u="none" cap="none" strike="noStrike">
              <a:solidFill>
                <a:srgbClr val="000000"/>
              </a:solidFill>
              <a:latin typeface="Arial"/>
              <a:ea typeface="Arial"/>
              <a:cs typeface="Arial"/>
              <a:sym typeface="Arial"/>
            </a:endParaRPr>
          </a:p>
        </p:txBody>
      </p:sp>
      <p:sp>
        <p:nvSpPr>
          <p:cNvPr id="590" name="Google Shape;590;g30e83d583c3_0_213"/>
          <p:cNvSpPr/>
          <p:nvPr/>
        </p:nvSpPr>
        <p:spPr>
          <a:xfrm>
            <a:off x="6324124" y="5808705"/>
            <a:ext cx="538500" cy="538500"/>
          </a:xfrm>
          <a:prstGeom prst="roundRect">
            <a:avLst>
              <a:gd fmla="val 66677" name="adj"/>
            </a:avLst>
          </a:prstGeom>
          <a:solidFill>
            <a:srgbClr val="F3F3FF"/>
          </a:solidFill>
          <a:ln cap="flat" cmpd="sng" w="22850">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30e83d583c3_0_213"/>
          <p:cNvSpPr/>
          <p:nvPr/>
        </p:nvSpPr>
        <p:spPr>
          <a:xfrm>
            <a:off x="6492002" y="5908955"/>
            <a:ext cx="202800" cy="33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2650"/>
              <a:buFont typeface="Nunito SemiBold"/>
              <a:buNone/>
            </a:pPr>
            <a:r>
              <a:rPr b="1" i="0" lang="en-US" sz="2650" u="none" cap="none" strike="noStrike">
                <a:solidFill>
                  <a:srgbClr val="00002E"/>
                </a:solidFill>
                <a:latin typeface="Nunito SemiBold"/>
                <a:ea typeface="Nunito SemiBold"/>
                <a:cs typeface="Nunito SemiBold"/>
                <a:sym typeface="Nunito SemiBold"/>
              </a:rPr>
              <a:t>3</a:t>
            </a:r>
            <a:endParaRPr b="0" i="0" sz="2650" u="none" cap="none" strike="noStrike">
              <a:solidFill>
                <a:srgbClr val="000000"/>
              </a:solidFill>
              <a:latin typeface="Arial"/>
              <a:ea typeface="Arial"/>
              <a:cs typeface="Arial"/>
              <a:sym typeface="Arial"/>
            </a:endParaRPr>
          </a:p>
        </p:txBody>
      </p:sp>
      <p:sp>
        <p:nvSpPr>
          <p:cNvPr id="592" name="Google Shape;592;g30e83d583c3_0_213"/>
          <p:cNvSpPr/>
          <p:nvPr/>
        </p:nvSpPr>
        <p:spPr>
          <a:xfrm>
            <a:off x="7101946" y="5808700"/>
            <a:ext cx="53979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SemiBold"/>
                <a:ea typeface="Nunito SemiBold"/>
                <a:cs typeface="Nunito SemiBold"/>
                <a:sym typeface="Nunito SemiBold"/>
              </a:rPr>
              <a:t>User Interest in Customization</a:t>
            </a:r>
            <a:endParaRPr b="0" i="0" sz="2200" u="none" cap="none" strike="noStrike">
              <a:solidFill>
                <a:srgbClr val="000000"/>
              </a:solidFill>
              <a:latin typeface="Arial"/>
              <a:ea typeface="Arial"/>
              <a:cs typeface="Arial"/>
              <a:sym typeface="Arial"/>
            </a:endParaRPr>
          </a:p>
        </p:txBody>
      </p:sp>
      <p:sp>
        <p:nvSpPr>
          <p:cNvPr id="593" name="Google Shape;593;g30e83d583c3_0_213"/>
          <p:cNvSpPr/>
          <p:nvPr/>
        </p:nvSpPr>
        <p:spPr>
          <a:xfrm>
            <a:off x="7102034" y="6526956"/>
            <a:ext cx="66906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Enhanced customization options, including </a:t>
            </a:r>
            <a:r>
              <a:rPr b="1" i="0" lang="en-US" sz="1850" u="none" cap="none" strike="noStrike">
                <a:solidFill>
                  <a:srgbClr val="00002E"/>
                </a:solidFill>
                <a:latin typeface="PT Sans"/>
                <a:ea typeface="PT Sans"/>
                <a:cs typeface="PT Sans"/>
                <a:sym typeface="PT Sans"/>
              </a:rPr>
              <a:t>calendar integration </a:t>
            </a:r>
            <a:r>
              <a:rPr b="0" i="0" lang="en-US" sz="1850" u="none" cap="none" strike="noStrike">
                <a:solidFill>
                  <a:srgbClr val="00002E"/>
                </a:solidFill>
                <a:latin typeface="PT Sans"/>
                <a:ea typeface="PT Sans"/>
                <a:cs typeface="PT Sans"/>
                <a:sym typeface="PT Sans"/>
              </a:rPr>
              <a:t>and </a:t>
            </a:r>
            <a:r>
              <a:rPr b="1" i="0" lang="en-US" sz="1850" u="none" cap="none" strike="noStrike">
                <a:solidFill>
                  <a:srgbClr val="00002E"/>
                </a:solidFill>
                <a:latin typeface="PT Sans"/>
                <a:ea typeface="PT Sans"/>
                <a:cs typeface="PT Sans"/>
                <a:sym typeface="PT Sans"/>
              </a:rPr>
              <a:t>tutor filtering</a:t>
            </a:r>
            <a:r>
              <a:rPr b="0" i="0" lang="en-US" sz="1850" u="none" cap="none" strike="noStrike">
                <a:solidFill>
                  <a:srgbClr val="00002E"/>
                </a:solidFill>
                <a:latin typeface="PT Sans"/>
                <a:ea typeface="PT Sans"/>
                <a:cs typeface="PT Sans"/>
                <a:sym typeface="PT Sans"/>
              </a:rPr>
              <a:t>, can significantly improve user satisfaction.</a:t>
            </a:r>
            <a:endParaRPr b="0" i="0" sz="1850" u="none" cap="none" strike="noStrike">
              <a:solidFill>
                <a:srgbClr val="000000"/>
              </a:solidFill>
              <a:latin typeface="Arial"/>
              <a:ea typeface="Arial"/>
              <a:cs typeface="Arial"/>
              <a:sym typeface="Arial"/>
            </a:endParaRPr>
          </a:p>
        </p:txBody>
      </p:sp>
      <p:pic>
        <p:nvPicPr>
          <p:cNvPr id="594" name="Google Shape;594;g30e83d583c3_0_213"/>
          <p:cNvPicPr preferRelativeResize="0"/>
          <p:nvPr/>
        </p:nvPicPr>
        <p:blipFill rotWithShape="1">
          <a:blip r:embed="rId3">
            <a:alphaModFix/>
          </a:blip>
          <a:srcRect b="0" l="0" r="0" t="0"/>
          <a:stretch/>
        </p:blipFill>
        <p:spPr>
          <a:xfrm>
            <a:off x="716724" y="683000"/>
            <a:ext cx="5147700" cy="6863700"/>
          </a:xfrm>
          <a:prstGeom prst="roundRect">
            <a:avLst>
              <a:gd fmla="val 16667" name="adj"/>
            </a:avLst>
          </a:prstGeom>
          <a:noFill/>
          <a:ln>
            <a:noFill/>
          </a:ln>
        </p:spPr>
      </p:pic>
      <p:pic>
        <p:nvPicPr>
          <p:cNvPr id="595" name="Google Shape;595;g30e83d583c3_0_213"/>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0e83d583c3_0_231"/>
          <p:cNvSpPr/>
          <p:nvPr/>
        </p:nvSpPr>
        <p:spPr>
          <a:xfrm>
            <a:off x="4986058" y="525273"/>
            <a:ext cx="4616700" cy="577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3600"/>
              <a:buFont typeface="Nunito SemiBold"/>
              <a:buNone/>
            </a:pPr>
            <a:r>
              <a:rPr b="1" i="0" lang="en-US" sz="3600" u="none" cap="none" strike="noStrike">
                <a:solidFill>
                  <a:srgbClr val="00002E"/>
                </a:solidFill>
                <a:latin typeface="Nunito SemiBold"/>
                <a:ea typeface="Nunito SemiBold"/>
                <a:cs typeface="Nunito SemiBold"/>
                <a:sym typeface="Nunito SemiBold"/>
              </a:rPr>
              <a:t>Design Changes</a:t>
            </a:r>
            <a:endParaRPr b="0" i="0" sz="3600" u="none" cap="none" strike="noStrike">
              <a:solidFill>
                <a:srgbClr val="000000"/>
              </a:solidFill>
              <a:latin typeface="Arial"/>
              <a:ea typeface="Arial"/>
              <a:cs typeface="Arial"/>
              <a:sym typeface="Arial"/>
            </a:endParaRPr>
          </a:p>
        </p:txBody>
      </p:sp>
      <p:pic>
        <p:nvPicPr>
          <p:cNvPr descr="preencoded.png" id="602" name="Google Shape;602;g30e83d583c3_0_231"/>
          <p:cNvPicPr preferRelativeResize="0"/>
          <p:nvPr/>
        </p:nvPicPr>
        <p:blipFill rotWithShape="1">
          <a:blip r:embed="rId3">
            <a:alphaModFix/>
          </a:blip>
          <a:srcRect b="0" l="0" r="0" t="0"/>
          <a:stretch/>
        </p:blipFill>
        <p:spPr>
          <a:xfrm>
            <a:off x="4986058" y="1396573"/>
            <a:ext cx="980956" cy="1569601"/>
          </a:xfrm>
          <a:prstGeom prst="rect">
            <a:avLst/>
          </a:prstGeom>
          <a:noFill/>
          <a:ln>
            <a:noFill/>
          </a:ln>
        </p:spPr>
      </p:pic>
      <p:sp>
        <p:nvSpPr>
          <p:cNvPr id="603" name="Google Shape;603;g30e83d583c3_0_231"/>
          <p:cNvSpPr/>
          <p:nvPr/>
        </p:nvSpPr>
        <p:spPr>
          <a:xfrm>
            <a:off x="6261224" y="1592675"/>
            <a:ext cx="43044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1800"/>
              <a:buFont typeface="Nunito SemiBold"/>
              <a:buNone/>
            </a:pPr>
            <a:r>
              <a:rPr b="1" i="0" lang="en-US" sz="2400" u="none" cap="none" strike="noStrike">
                <a:solidFill>
                  <a:srgbClr val="00002E"/>
                </a:solidFill>
                <a:latin typeface="Nunito SemiBold"/>
                <a:ea typeface="Nunito SemiBold"/>
                <a:cs typeface="Nunito SemiBold"/>
                <a:sym typeface="Nunito SemiBold"/>
              </a:rPr>
              <a:t>Enhanced Button Labels</a:t>
            </a:r>
            <a:endParaRPr b="0" i="0" sz="2400" u="none" cap="none" strike="noStrike">
              <a:solidFill>
                <a:srgbClr val="000000"/>
              </a:solidFill>
              <a:latin typeface="Arial"/>
              <a:ea typeface="Arial"/>
              <a:cs typeface="Arial"/>
              <a:sym typeface="Arial"/>
            </a:endParaRPr>
          </a:p>
        </p:txBody>
      </p:sp>
      <p:sp>
        <p:nvSpPr>
          <p:cNvPr id="604" name="Google Shape;604;g30e83d583c3_0_231"/>
          <p:cNvSpPr/>
          <p:nvPr/>
        </p:nvSpPr>
        <p:spPr>
          <a:xfrm>
            <a:off x="6261225" y="2178538"/>
            <a:ext cx="8026200" cy="3138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2E"/>
              </a:buClr>
              <a:buSzPts val="1500"/>
              <a:buFont typeface="PT Sans"/>
              <a:buNone/>
            </a:pPr>
            <a:r>
              <a:rPr b="0" i="0" lang="en-US" sz="2000" u="none" cap="none" strike="noStrike">
                <a:solidFill>
                  <a:srgbClr val="00002E"/>
                </a:solidFill>
                <a:latin typeface="PT Sans"/>
                <a:ea typeface="PT Sans"/>
                <a:cs typeface="PT Sans"/>
                <a:sym typeface="PT Sans"/>
              </a:rPr>
              <a:t>Updating button labels will improve clarity and reduce mis-clicks.</a:t>
            </a:r>
            <a:endParaRPr b="0" i="0" sz="2000" u="none" cap="none" strike="noStrike">
              <a:solidFill>
                <a:srgbClr val="000000"/>
              </a:solidFill>
              <a:latin typeface="Arial"/>
              <a:ea typeface="Arial"/>
              <a:cs typeface="Arial"/>
              <a:sym typeface="Arial"/>
            </a:endParaRPr>
          </a:p>
        </p:txBody>
      </p:sp>
      <p:pic>
        <p:nvPicPr>
          <p:cNvPr descr="preencoded.png" id="605" name="Google Shape;605;g30e83d583c3_0_231"/>
          <p:cNvPicPr preferRelativeResize="0"/>
          <p:nvPr/>
        </p:nvPicPr>
        <p:blipFill rotWithShape="1">
          <a:blip r:embed="rId4">
            <a:alphaModFix/>
          </a:blip>
          <a:srcRect b="0" l="0" r="0" t="0"/>
          <a:stretch/>
        </p:blipFill>
        <p:spPr>
          <a:xfrm>
            <a:off x="4986058" y="2966174"/>
            <a:ext cx="980956" cy="1569601"/>
          </a:xfrm>
          <a:prstGeom prst="rect">
            <a:avLst/>
          </a:prstGeom>
          <a:noFill/>
          <a:ln>
            <a:noFill/>
          </a:ln>
        </p:spPr>
      </p:pic>
      <p:sp>
        <p:nvSpPr>
          <p:cNvPr id="606" name="Google Shape;606;g30e83d583c3_0_231"/>
          <p:cNvSpPr/>
          <p:nvPr/>
        </p:nvSpPr>
        <p:spPr>
          <a:xfrm>
            <a:off x="6261235" y="3090238"/>
            <a:ext cx="76173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1800"/>
              <a:buFont typeface="Nunito SemiBold"/>
              <a:buNone/>
            </a:pPr>
            <a:r>
              <a:rPr b="1" i="0" lang="en-US" sz="2400" u="none" cap="none" strike="noStrike">
                <a:solidFill>
                  <a:srgbClr val="00002E"/>
                </a:solidFill>
                <a:latin typeface="Nunito SemiBold"/>
                <a:ea typeface="Nunito SemiBold"/>
                <a:cs typeface="Nunito SemiBold"/>
                <a:sym typeface="Nunito SemiBold"/>
              </a:rPr>
              <a:t>Prominent Feature Placement</a:t>
            </a:r>
            <a:endParaRPr b="0" i="0" sz="2400" u="none" cap="none" strike="noStrike">
              <a:solidFill>
                <a:srgbClr val="000000"/>
              </a:solidFill>
              <a:latin typeface="Arial"/>
              <a:ea typeface="Arial"/>
              <a:cs typeface="Arial"/>
              <a:sym typeface="Arial"/>
            </a:endParaRPr>
          </a:p>
        </p:txBody>
      </p:sp>
      <p:sp>
        <p:nvSpPr>
          <p:cNvPr id="607" name="Google Shape;607;g30e83d583c3_0_231"/>
          <p:cNvSpPr/>
          <p:nvPr/>
        </p:nvSpPr>
        <p:spPr>
          <a:xfrm>
            <a:off x="6261218" y="3568392"/>
            <a:ext cx="6495600" cy="6276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2E"/>
              </a:buClr>
              <a:buSzPts val="1500"/>
              <a:buFont typeface="PT Sans"/>
              <a:buNone/>
            </a:pPr>
            <a:r>
              <a:rPr b="0" i="0" lang="en-US" sz="2000" u="none" cap="none" strike="noStrike">
                <a:solidFill>
                  <a:srgbClr val="00002E"/>
                </a:solidFill>
                <a:latin typeface="PT Sans"/>
                <a:ea typeface="PT Sans"/>
                <a:cs typeface="PT Sans"/>
                <a:sym typeface="PT Sans"/>
              </a:rPr>
              <a:t>Moving the recurring session feature to the book a session screen will improve its accessibility.</a:t>
            </a:r>
            <a:endParaRPr b="0" i="0" sz="2000" u="none" cap="none" strike="noStrike">
              <a:solidFill>
                <a:srgbClr val="000000"/>
              </a:solidFill>
              <a:latin typeface="Arial"/>
              <a:ea typeface="Arial"/>
              <a:cs typeface="Arial"/>
              <a:sym typeface="Arial"/>
            </a:endParaRPr>
          </a:p>
        </p:txBody>
      </p:sp>
      <p:pic>
        <p:nvPicPr>
          <p:cNvPr descr="preencoded.png" id="608" name="Google Shape;608;g30e83d583c3_0_231"/>
          <p:cNvPicPr preferRelativeResize="0"/>
          <p:nvPr/>
        </p:nvPicPr>
        <p:blipFill rotWithShape="1">
          <a:blip r:embed="rId5">
            <a:alphaModFix/>
          </a:blip>
          <a:srcRect b="0" l="0" r="0" t="0"/>
          <a:stretch/>
        </p:blipFill>
        <p:spPr>
          <a:xfrm>
            <a:off x="4986058" y="4535775"/>
            <a:ext cx="980956" cy="1569601"/>
          </a:xfrm>
          <a:prstGeom prst="rect">
            <a:avLst/>
          </a:prstGeom>
          <a:noFill/>
          <a:ln>
            <a:noFill/>
          </a:ln>
        </p:spPr>
      </p:pic>
      <p:sp>
        <p:nvSpPr>
          <p:cNvPr id="609" name="Google Shape;609;g30e83d583c3_0_231"/>
          <p:cNvSpPr/>
          <p:nvPr/>
        </p:nvSpPr>
        <p:spPr>
          <a:xfrm>
            <a:off x="6261231" y="4637000"/>
            <a:ext cx="43044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1800"/>
              <a:buFont typeface="Nunito SemiBold"/>
              <a:buNone/>
            </a:pPr>
            <a:r>
              <a:rPr b="1" i="0" lang="en-US" sz="2400" u="none" cap="none" strike="noStrike">
                <a:solidFill>
                  <a:srgbClr val="00002E"/>
                </a:solidFill>
                <a:latin typeface="Nunito SemiBold"/>
                <a:ea typeface="Nunito SemiBold"/>
                <a:cs typeface="Nunito SemiBold"/>
                <a:sym typeface="Nunito SemiBold"/>
              </a:rPr>
              <a:t>Calendar Integration</a:t>
            </a:r>
            <a:endParaRPr b="0" i="0" sz="2400" u="none" cap="none" strike="noStrike">
              <a:solidFill>
                <a:srgbClr val="000000"/>
              </a:solidFill>
              <a:latin typeface="Arial"/>
              <a:ea typeface="Arial"/>
              <a:cs typeface="Arial"/>
              <a:sym typeface="Arial"/>
            </a:endParaRPr>
          </a:p>
        </p:txBody>
      </p:sp>
      <p:sp>
        <p:nvSpPr>
          <p:cNvPr id="610" name="Google Shape;610;g30e83d583c3_0_231"/>
          <p:cNvSpPr/>
          <p:nvPr/>
        </p:nvSpPr>
        <p:spPr>
          <a:xfrm>
            <a:off x="6261218" y="5091831"/>
            <a:ext cx="6495600" cy="3138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2E"/>
              </a:buClr>
              <a:buSzPts val="1500"/>
              <a:buFont typeface="PT Sans"/>
              <a:buNone/>
            </a:pPr>
            <a:r>
              <a:rPr b="0" i="0" lang="en-US" sz="2000" u="none" cap="none" strike="noStrike">
                <a:solidFill>
                  <a:srgbClr val="00002E"/>
                </a:solidFill>
                <a:latin typeface="PT Sans"/>
                <a:ea typeface="PT Sans"/>
                <a:cs typeface="PT Sans"/>
                <a:sym typeface="PT Sans"/>
              </a:rPr>
              <a:t>A calendar integration on the home page will allow users to easily manage session schedules.</a:t>
            </a:r>
            <a:endParaRPr b="0" i="0" sz="2000" u="none" cap="none" strike="noStrike">
              <a:solidFill>
                <a:srgbClr val="000000"/>
              </a:solidFill>
              <a:latin typeface="Arial"/>
              <a:ea typeface="Arial"/>
              <a:cs typeface="Arial"/>
              <a:sym typeface="Arial"/>
            </a:endParaRPr>
          </a:p>
        </p:txBody>
      </p:sp>
      <p:pic>
        <p:nvPicPr>
          <p:cNvPr descr="preencoded.png" id="611" name="Google Shape;611;g30e83d583c3_0_231"/>
          <p:cNvPicPr preferRelativeResize="0"/>
          <p:nvPr/>
        </p:nvPicPr>
        <p:blipFill rotWithShape="1">
          <a:blip r:embed="rId6">
            <a:alphaModFix/>
          </a:blip>
          <a:srcRect b="0" l="0" r="0" t="0"/>
          <a:stretch/>
        </p:blipFill>
        <p:spPr>
          <a:xfrm>
            <a:off x="4986058" y="6105376"/>
            <a:ext cx="980956" cy="1569601"/>
          </a:xfrm>
          <a:prstGeom prst="rect">
            <a:avLst/>
          </a:prstGeom>
          <a:noFill/>
          <a:ln>
            <a:noFill/>
          </a:ln>
        </p:spPr>
      </p:pic>
      <p:sp>
        <p:nvSpPr>
          <p:cNvPr id="612" name="Google Shape;612;g30e83d583c3_0_231"/>
          <p:cNvSpPr/>
          <p:nvPr/>
        </p:nvSpPr>
        <p:spPr>
          <a:xfrm>
            <a:off x="6230481" y="6183750"/>
            <a:ext cx="43659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1800"/>
              <a:buFont typeface="Nunito SemiBold"/>
              <a:buNone/>
            </a:pPr>
            <a:r>
              <a:rPr b="1" i="0" lang="en-US" sz="2400" u="none" cap="none" strike="noStrike">
                <a:solidFill>
                  <a:srgbClr val="00002E"/>
                </a:solidFill>
                <a:latin typeface="Nunito SemiBold"/>
                <a:ea typeface="Nunito SemiBold"/>
                <a:cs typeface="Nunito SemiBold"/>
                <a:sym typeface="Nunito SemiBold"/>
              </a:rPr>
              <a:t>More Filter Options</a:t>
            </a:r>
            <a:endParaRPr b="0" i="0" sz="2400" u="none" cap="none" strike="noStrike">
              <a:solidFill>
                <a:srgbClr val="000000"/>
              </a:solidFill>
              <a:latin typeface="Arial"/>
              <a:ea typeface="Arial"/>
              <a:cs typeface="Arial"/>
              <a:sym typeface="Arial"/>
            </a:endParaRPr>
          </a:p>
        </p:txBody>
      </p:sp>
      <p:sp>
        <p:nvSpPr>
          <p:cNvPr id="613" name="Google Shape;613;g30e83d583c3_0_231"/>
          <p:cNvSpPr/>
          <p:nvPr/>
        </p:nvSpPr>
        <p:spPr>
          <a:xfrm>
            <a:off x="6261218" y="6707594"/>
            <a:ext cx="6495600" cy="6276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2E"/>
              </a:buClr>
              <a:buSzPts val="1500"/>
              <a:buFont typeface="PT Sans"/>
              <a:buNone/>
            </a:pPr>
            <a:r>
              <a:rPr b="0" i="0" lang="en-US" sz="2000" u="none" cap="none" strike="noStrike">
                <a:solidFill>
                  <a:srgbClr val="00002E"/>
                </a:solidFill>
                <a:latin typeface="PT Sans"/>
                <a:ea typeface="PT Sans"/>
                <a:cs typeface="PT Sans"/>
                <a:sym typeface="PT Sans"/>
              </a:rPr>
              <a:t>Adding more tutor filtering options, such as availability and specific skills, will enhance the user experience.</a:t>
            </a:r>
            <a:endParaRPr b="0" i="0" sz="2000" u="none" cap="none" strike="noStrike">
              <a:solidFill>
                <a:srgbClr val="000000"/>
              </a:solidFill>
              <a:latin typeface="Arial"/>
              <a:ea typeface="Arial"/>
              <a:cs typeface="Arial"/>
              <a:sym typeface="Arial"/>
            </a:endParaRPr>
          </a:p>
        </p:txBody>
      </p:sp>
      <p:pic>
        <p:nvPicPr>
          <p:cNvPr id="614" name="Google Shape;614;g30e83d583c3_0_231"/>
          <p:cNvPicPr preferRelativeResize="0"/>
          <p:nvPr/>
        </p:nvPicPr>
        <p:blipFill rotWithShape="1">
          <a:blip r:embed="rId7">
            <a:alphaModFix/>
          </a:blip>
          <a:srcRect b="0" l="0" r="0" t="0"/>
          <a:stretch/>
        </p:blipFill>
        <p:spPr>
          <a:xfrm>
            <a:off x="11462225" y="7644539"/>
            <a:ext cx="1981200" cy="495300"/>
          </a:xfrm>
          <a:prstGeom prst="rect">
            <a:avLst/>
          </a:prstGeom>
          <a:noFill/>
          <a:ln>
            <a:noFill/>
          </a:ln>
        </p:spPr>
      </p:pic>
      <p:pic>
        <p:nvPicPr>
          <p:cNvPr descr="settings icon" id="615" name="Google Shape;615;g30e83d583c3_0_231"/>
          <p:cNvPicPr preferRelativeResize="0"/>
          <p:nvPr/>
        </p:nvPicPr>
        <p:blipFill rotWithShape="1">
          <a:blip r:embed="rId8">
            <a:alphaModFix/>
          </a:blip>
          <a:srcRect b="0" l="0" r="0" t="0"/>
          <a:stretch/>
        </p:blipFill>
        <p:spPr>
          <a:xfrm>
            <a:off x="1128350" y="2667300"/>
            <a:ext cx="2895000" cy="2895000"/>
          </a:xfrm>
          <a:prstGeom prst="rect">
            <a:avLst/>
          </a:prstGeom>
          <a:noFill/>
          <a:ln>
            <a:noFill/>
          </a:ln>
        </p:spPr>
      </p:pic>
      <p:pic>
        <p:nvPicPr>
          <p:cNvPr id="616" name="Google Shape;616;g30e83d583c3_0_231"/>
          <p:cNvPicPr preferRelativeResize="0"/>
          <p:nvPr/>
        </p:nvPicPr>
        <p:blipFill rotWithShape="1">
          <a:blip r:embed="rId7">
            <a:alphaModFix/>
          </a:blip>
          <a:srcRect b="0" l="0" r="0" t="0"/>
          <a:stretch/>
        </p:blipFill>
        <p:spPr>
          <a:xfrm>
            <a:off x="12649200" y="7802626"/>
            <a:ext cx="1981200" cy="351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30e83d583c3_0_249"/>
          <p:cNvSpPr/>
          <p:nvPr/>
        </p:nvSpPr>
        <p:spPr>
          <a:xfrm>
            <a:off x="750450" y="520400"/>
            <a:ext cx="8553900" cy="6243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002E"/>
              </a:buClr>
              <a:buSzPts val="3900"/>
              <a:buFont typeface="Nunito SemiBold"/>
              <a:buNone/>
            </a:pPr>
            <a:r>
              <a:rPr b="1" i="0" lang="en-US" sz="4000" u="none" cap="none" strike="noStrike">
                <a:solidFill>
                  <a:srgbClr val="00002E"/>
                </a:solidFill>
                <a:latin typeface="Nunito SemiBold"/>
                <a:ea typeface="Nunito SemiBold"/>
                <a:cs typeface="Nunito SemiBold"/>
                <a:sym typeface="Nunito SemiBold"/>
              </a:rPr>
              <a:t>Shortcomings/Limitations of Testing</a:t>
            </a:r>
            <a:endParaRPr b="0" i="0" sz="4000" u="none" cap="none" strike="noStrike">
              <a:solidFill>
                <a:srgbClr val="000000"/>
              </a:solidFill>
              <a:latin typeface="Arial"/>
              <a:ea typeface="Arial"/>
              <a:cs typeface="Arial"/>
              <a:sym typeface="Arial"/>
            </a:endParaRPr>
          </a:p>
        </p:txBody>
      </p:sp>
      <p:sp>
        <p:nvSpPr>
          <p:cNvPr id="623" name="Google Shape;623;g30e83d583c3_0_249"/>
          <p:cNvSpPr/>
          <p:nvPr/>
        </p:nvSpPr>
        <p:spPr>
          <a:xfrm>
            <a:off x="750451" y="4187071"/>
            <a:ext cx="13129500" cy="609300"/>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624" name="Google Shape;624;g30e83d583c3_0_249"/>
          <p:cNvSpPr/>
          <p:nvPr/>
        </p:nvSpPr>
        <p:spPr>
          <a:xfrm>
            <a:off x="750450" y="1853797"/>
            <a:ext cx="13129500" cy="1268100"/>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625" name="Google Shape;625;g30e83d583c3_0_249"/>
          <p:cNvSpPr/>
          <p:nvPr/>
        </p:nvSpPr>
        <p:spPr>
          <a:xfrm>
            <a:off x="962589" y="2287602"/>
            <a:ext cx="6136500" cy="426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2E"/>
              </a:buClr>
              <a:buSzPts val="1650"/>
              <a:buFont typeface="PT Sans"/>
              <a:buNone/>
            </a:pPr>
            <a:r>
              <a:rPr b="0" i="0" lang="en-US" sz="2000" u="none" cap="none" strike="noStrike">
                <a:solidFill>
                  <a:srgbClr val="00002E"/>
                </a:solidFill>
                <a:latin typeface="PT Sans"/>
                <a:ea typeface="PT Sans"/>
                <a:cs typeface="PT Sans"/>
                <a:sym typeface="PT Sans"/>
              </a:rPr>
              <a:t>Long-Term Engagement</a:t>
            </a:r>
            <a:endParaRPr b="0" i="0" sz="2000" u="none" cap="none" strike="noStrike">
              <a:solidFill>
                <a:srgbClr val="000000"/>
              </a:solidFill>
              <a:latin typeface="Arial"/>
              <a:ea typeface="Arial"/>
              <a:cs typeface="Arial"/>
              <a:sym typeface="Arial"/>
            </a:endParaRPr>
          </a:p>
        </p:txBody>
      </p:sp>
      <p:sp>
        <p:nvSpPr>
          <p:cNvPr id="626" name="Google Shape;626;g30e83d583c3_0_249"/>
          <p:cNvSpPr/>
          <p:nvPr/>
        </p:nvSpPr>
        <p:spPr>
          <a:xfrm>
            <a:off x="7531148" y="2221340"/>
            <a:ext cx="6136500" cy="852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2E"/>
              </a:buClr>
              <a:buSzPts val="1650"/>
              <a:buFont typeface="PT Sans"/>
              <a:buNone/>
            </a:pPr>
            <a:r>
              <a:rPr b="0" i="0" lang="en-US" sz="2000" u="none" cap="none" strike="noStrike">
                <a:solidFill>
                  <a:srgbClr val="00002E"/>
                </a:solidFill>
                <a:latin typeface="PT Sans"/>
                <a:ea typeface="PT Sans"/>
                <a:cs typeface="PT Sans"/>
                <a:sym typeface="PT Sans"/>
              </a:rPr>
              <a:t>The </a:t>
            </a:r>
            <a:r>
              <a:rPr b="1" i="0" lang="en-US" sz="2000" u="none" cap="none" strike="noStrike">
                <a:solidFill>
                  <a:srgbClr val="00002E"/>
                </a:solidFill>
                <a:latin typeface="PT Sans"/>
                <a:ea typeface="PT Sans"/>
                <a:cs typeface="PT Sans"/>
                <a:sym typeface="PT Sans"/>
              </a:rPr>
              <a:t>short testing duration </a:t>
            </a:r>
            <a:r>
              <a:rPr b="0" i="0" lang="en-US" sz="2000" u="none" cap="none" strike="noStrike">
                <a:solidFill>
                  <a:srgbClr val="00002E"/>
                </a:solidFill>
                <a:latin typeface="PT Sans"/>
                <a:ea typeface="PT Sans"/>
                <a:cs typeface="PT Sans"/>
                <a:sym typeface="PT Sans"/>
              </a:rPr>
              <a:t>couldn't determine long-term app usage. Longer-term studies are needed.</a:t>
            </a:r>
            <a:endParaRPr b="0" i="0" sz="2000" u="none" cap="none" strike="noStrike">
              <a:solidFill>
                <a:srgbClr val="000000"/>
              </a:solidFill>
              <a:latin typeface="Arial"/>
              <a:ea typeface="Arial"/>
              <a:cs typeface="Arial"/>
              <a:sym typeface="Arial"/>
            </a:endParaRPr>
          </a:p>
        </p:txBody>
      </p:sp>
      <p:sp>
        <p:nvSpPr>
          <p:cNvPr id="627" name="Google Shape;627;g30e83d583c3_0_249"/>
          <p:cNvSpPr/>
          <p:nvPr/>
        </p:nvSpPr>
        <p:spPr>
          <a:xfrm>
            <a:off x="962589" y="4039428"/>
            <a:ext cx="6136500" cy="426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2E"/>
              </a:buClr>
              <a:buSzPts val="1650"/>
              <a:buFont typeface="PT Sans"/>
              <a:buNone/>
            </a:pPr>
            <a:r>
              <a:rPr b="0" i="0" lang="en-US" sz="2000" u="none" cap="none" strike="noStrike">
                <a:solidFill>
                  <a:srgbClr val="00002E"/>
                </a:solidFill>
                <a:latin typeface="PT Sans"/>
                <a:ea typeface="PT Sans"/>
                <a:cs typeface="PT Sans"/>
                <a:sym typeface="PT Sans"/>
              </a:rPr>
              <a:t>Group Session Dynamics</a:t>
            </a:r>
            <a:endParaRPr b="0" i="0" sz="2000" u="none" cap="none" strike="noStrike">
              <a:solidFill>
                <a:srgbClr val="000000"/>
              </a:solidFill>
              <a:latin typeface="Arial"/>
              <a:ea typeface="Arial"/>
              <a:cs typeface="Arial"/>
              <a:sym typeface="Arial"/>
            </a:endParaRPr>
          </a:p>
        </p:txBody>
      </p:sp>
      <p:sp>
        <p:nvSpPr>
          <p:cNvPr id="628" name="Google Shape;628;g30e83d583c3_0_249"/>
          <p:cNvSpPr/>
          <p:nvPr/>
        </p:nvSpPr>
        <p:spPr>
          <a:xfrm>
            <a:off x="7531148" y="3944378"/>
            <a:ext cx="6136500" cy="852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2E"/>
              </a:buClr>
              <a:buSzPts val="1650"/>
              <a:buFont typeface="PT Sans"/>
              <a:buNone/>
            </a:pPr>
            <a:r>
              <a:rPr b="0" i="0" lang="en-US" sz="2000" u="none" cap="none" strike="noStrike">
                <a:solidFill>
                  <a:srgbClr val="00002E"/>
                </a:solidFill>
                <a:latin typeface="PT Sans"/>
                <a:ea typeface="PT Sans"/>
                <a:cs typeface="PT Sans"/>
                <a:sym typeface="PT Sans"/>
              </a:rPr>
              <a:t>Testing focused on </a:t>
            </a:r>
            <a:r>
              <a:rPr b="1" i="0" lang="en-US" sz="2000" u="none" cap="none" strike="noStrike">
                <a:solidFill>
                  <a:srgbClr val="00002E"/>
                </a:solidFill>
                <a:latin typeface="PT Sans"/>
                <a:ea typeface="PT Sans"/>
                <a:cs typeface="PT Sans"/>
                <a:sym typeface="PT Sans"/>
              </a:rPr>
              <a:t>individual sessions</a:t>
            </a:r>
            <a:r>
              <a:rPr b="0" i="0" lang="en-US" sz="2000" u="none" cap="none" strike="noStrike">
                <a:solidFill>
                  <a:srgbClr val="00002E"/>
                </a:solidFill>
                <a:latin typeface="PT Sans"/>
                <a:ea typeface="PT Sans"/>
                <a:cs typeface="PT Sans"/>
                <a:sym typeface="PT Sans"/>
              </a:rPr>
              <a:t>; the effectiveness of group sessions remains unknown.</a:t>
            </a:r>
            <a:endParaRPr b="0" i="0" sz="2000" u="none" cap="none" strike="noStrike">
              <a:solidFill>
                <a:srgbClr val="000000"/>
              </a:solidFill>
              <a:latin typeface="Arial"/>
              <a:ea typeface="Arial"/>
              <a:cs typeface="Arial"/>
              <a:sym typeface="Arial"/>
            </a:endParaRPr>
          </a:p>
        </p:txBody>
      </p:sp>
      <p:sp>
        <p:nvSpPr>
          <p:cNvPr id="629" name="Google Shape;629;g30e83d583c3_0_249"/>
          <p:cNvSpPr/>
          <p:nvPr/>
        </p:nvSpPr>
        <p:spPr>
          <a:xfrm>
            <a:off x="855039" y="5801591"/>
            <a:ext cx="6136500" cy="426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2E"/>
              </a:buClr>
              <a:buSzPts val="1650"/>
              <a:buFont typeface="PT Sans"/>
              <a:buNone/>
            </a:pPr>
            <a:r>
              <a:rPr b="0" i="0" lang="en-US" sz="2000" u="none" cap="none" strike="noStrike">
                <a:solidFill>
                  <a:srgbClr val="00002E"/>
                </a:solidFill>
                <a:latin typeface="PT Sans"/>
                <a:ea typeface="PT Sans"/>
                <a:cs typeface="PT Sans"/>
                <a:sym typeface="PT Sans"/>
              </a:rPr>
              <a:t>Scalability</a:t>
            </a:r>
            <a:endParaRPr b="0" i="0" sz="2000" u="none" cap="none" strike="noStrike">
              <a:solidFill>
                <a:srgbClr val="000000"/>
              </a:solidFill>
              <a:latin typeface="Arial"/>
              <a:ea typeface="Arial"/>
              <a:cs typeface="Arial"/>
              <a:sym typeface="Arial"/>
            </a:endParaRPr>
          </a:p>
        </p:txBody>
      </p:sp>
      <p:sp>
        <p:nvSpPr>
          <p:cNvPr id="630" name="Google Shape;630;g30e83d583c3_0_249"/>
          <p:cNvSpPr/>
          <p:nvPr/>
        </p:nvSpPr>
        <p:spPr>
          <a:xfrm>
            <a:off x="7531148" y="5588591"/>
            <a:ext cx="6136500" cy="852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2E"/>
              </a:buClr>
              <a:buSzPts val="1650"/>
              <a:buFont typeface="PT Sans"/>
              <a:buNone/>
            </a:pPr>
            <a:r>
              <a:rPr b="0" i="0" lang="en-US" sz="2000" u="none" cap="none" strike="noStrike">
                <a:solidFill>
                  <a:srgbClr val="00002E"/>
                </a:solidFill>
                <a:latin typeface="PT Sans"/>
                <a:ea typeface="PT Sans"/>
                <a:cs typeface="PT Sans"/>
                <a:sym typeface="PT Sans"/>
              </a:rPr>
              <a:t>The prototype didn't consider </a:t>
            </a:r>
            <a:r>
              <a:rPr b="1" i="0" lang="en-US" sz="2000" u="none" cap="none" strike="noStrike">
                <a:solidFill>
                  <a:srgbClr val="00002E"/>
                </a:solidFill>
                <a:latin typeface="PT Sans"/>
                <a:ea typeface="PT Sans"/>
                <a:cs typeface="PT Sans"/>
                <a:sym typeface="PT Sans"/>
              </a:rPr>
              <a:t>high user volume</a:t>
            </a:r>
            <a:r>
              <a:rPr b="0" i="0" lang="en-US" sz="2000" u="none" cap="none" strike="noStrike">
                <a:solidFill>
                  <a:srgbClr val="00002E"/>
                </a:solidFill>
                <a:latin typeface="PT Sans"/>
                <a:ea typeface="PT Sans"/>
                <a:cs typeface="PT Sans"/>
                <a:sym typeface="PT Sans"/>
              </a:rPr>
              <a:t>. Further testing is required to evaluate scalability.</a:t>
            </a:r>
            <a:endParaRPr b="0" i="0" sz="2000" u="none" cap="none" strike="noStrike">
              <a:solidFill>
                <a:srgbClr val="000000"/>
              </a:solidFill>
              <a:latin typeface="Arial"/>
              <a:ea typeface="Arial"/>
              <a:cs typeface="Arial"/>
              <a:sym typeface="Arial"/>
            </a:endParaRPr>
          </a:p>
        </p:txBody>
      </p:sp>
      <p:sp>
        <p:nvSpPr>
          <p:cNvPr id="631" name="Google Shape;631;g30e83d583c3_0_249"/>
          <p:cNvSpPr/>
          <p:nvPr/>
        </p:nvSpPr>
        <p:spPr>
          <a:xfrm>
            <a:off x="750450" y="3648422"/>
            <a:ext cx="13129500" cy="1268100"/>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632" name="Google Shape;632;g30e83d583c3_0_249"/>
          <p:cNvSpPr/>
          <p:nvPr/>
        </p:nvSpPr>
        <p:spPr>
          <a:xfrm>
            <a:off x="750450" y="5443047"/>
            <a:ext cx="13129500" cy="1268100"/>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633" name="Google Shape;633;g30e83d583c3_0_249"/>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descr="short term icon" id="634" name="Google Shape;634;g30e83d583c3_0_249"/>
          <p:cNvPicPr preferRelativeResize="0"/>
          <p:nvPr/>
        </p:nvPicPr>
        <p:blipFill rotWithShape="1">
          <a:blip r:embed="rId4">
            <a:alphaModFix/>
          </a:blip>
          <a:srcRect b="0" l="0" r="0" t="0"/>
          <a:stretch/>
        </p:blipFill>
        <p:spPr>
          <a:xfrm>
            <a:off x="4688375" y="1987950"/>
            <a:ext cx="912500" cy="912500"/>
          </a:xfrm>
          <a:prstGeom prst="rect">
            <a:avLst/>
          </a:prstGeom>
          <a:noFill/>
          <a:ln>
            <a:noFill/>
          </a:ln>
        </p:spPr>
      </p:pic>
      <p:pic>
        <p:nvPicPr>
          <p:cNvPr descr="brainstorming icon" id="635" name="Google Shape;635;g30e83d583c3_0_249"/>
          <p:cNvPicPr preferRelativeResize="0"/>
          <p:nvPr/>
        </p:nvPicPr>
        <p:blipFill rotWithShape="1">
          <a:blip r:embed="rId5">
            <a:alphaModFix/>
          </a:blip>
          <a:srcRect b="0" l="0" r="0" t="0"/>
          <a:stretch/>
        </p:blipFill>
        <p:spPr>
          <a:xfrm>
            <a:off x="4688375" y="3715500"/>
            <a:ext cx="912500" cy="912500"/>
          </a:xfrm>
          <a:prstGeom prst="rect">
            <a:avLst/>
          </a:prstGeom>
          <a:noFill/>
          <a:ln>
            <a:noFill/>
          </a:ln>
        </p:spPr>
      </p:pic>
      <p:pic>
        <p:nvPicPr>
          <p:cNvPr descr="scalability icon" id="636" name="Google Shape;636;g30e83d583c3_0_249"/>
          <p:cNvPicPr preferRelativeResize="0"/>
          <p:nvPr/>
        </p:nvPicPr>
        <p:blipFill rotWithShape="1">
          <a:blip r:embed="rId6">
            <a:alphaModFix/>
          </a:blip>
          <a:srcRect b="0" l="0" r="0" t="0"/>
          <a:stretch/>
        </p:blipFill>
        <p:spPr>
          <a:xfrm>
            <a:off x="4688375" y="5629900"/>
            <a:ext cx="912500" cy="912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descr="preencoded.png" id="642" name="Google Shape;642;g30e8f556eec_0_97"/>
          <p:cNvPicPr preferRelativeResize="0"/>
          <p:nvPr/>
        </p:nvPicPr>
        <p:blipFill rotWithShape="1">
          <a:blip r:embed="rId3">
            <a:alphaModFix/>
          </a:blip>
          <a:srcRect b="0" l="0" r="0" t="0"/>
          <a:stretch/>
        </p:blipFill>
        <p:spPr>
          <a:xfrm>
            <a:off x="0" y="0"/>
            <a:ext cx="14630400" cy="2992160"/>
          </a:xfrm>
          <a:prstGeom prst="rect">
            <a:avLst/>
          </a:prstGeom>
          <a:noFill/>
          <a:ln>
            <a:noFill/>
          </a:ln>
        </p:spPr>
      </p:pic>
      <p:sp>
        <p:nvSpPr>
          <p:cNvPr id="643" name="Google Shape;643;g30e8f556eec_0_97"/>
          <p:cNvSpPr/>
          <p:nvPr/>
        </p:nvSpPr>
        <p:spPr>
          <a:xfrm>
            <a:off x="837724" y="4504849"/>
            <a:ext cx="56325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0" i="0" lang="en-US" sz="4400" u="none" cap="none" strike="noStrike">
                <a:solidFill>
                  <a:srgbClr val="00002E"/>
                </a:solidFill>
                <a:latin typeface="Nunito SemiBold"/>
                <a:ea typeface="Nunito SemiBold"/>
                <a:cs typeface="Nunito SemiBold"/>
                <a:sym typeface="Nunito SemiBold"/>
              </a:rPr>
              <a:t>Appendix</a:t>
            </a:r>
            <a:endParaRPr b="0" i="0" sz="4400" u="none" cap="none" strike="noStrike">
              <a:solidFill>
                <a:srgbClr val="000000"/>
              </a:solidFill>
              <a:latin typeface="Arial"/>
              <a:ea typeface="Arial"/>
              <a:cs typeface="Arial"/>
              <a:sym typeface="Arial"/>
            </a:endParaRPr>
          </a:p>
        </p:txBody>
      </p:sp>
      <p:sp>
        <p:nvSpPr>
          <p:cNvPr id="644" name="Google Shape;644;g30e8f556eec_0_97"/>
          <p:cNvSpPr/>
          <p:nvPr/>
        </p:nvSpPr>
        <p:spPr>
          <a:xfrm>
            <a:off x="837724" y="5567839"/>
            <a:ext cx="129549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The following sections contain additional information and details about our testing process, including a full list of pros and cons for our selected interface rationale, critical incidents observed during testing, and the script outline used for conducting the usability tests.</a:t>
            </a:r>
            <a:endParaRPr b="0" i="0" sz="1850" u="none" cap="none" strike="noStrike">
              <a:solidFill>
                <a:srgbClr val="000000"/>
              </a:solidFill>
              <a:latin typeface="Arial"/>
              <a:ea typeface="Arial"/>
              <a:cs typeface="Arial"/>
              <a:sym typeface="Arial"/>
            </a:endParaRPr>
          </a:p>
        </p:txBody>
      </p:sp>
      <p:pic>
        <p:nvPicPr>
          <p:cNvPr id="645" name="Google Shape;645;g30e8f556eec_0_97"/>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30e8f556eec_0_104"/>
          <p:cNvSpPr/>
          <p:nvPr/>
        </p:nvSpPr>
        <p:spPr>
          <a:xfrm>
            <a:off x="542850" y="721875"/>
            <a:ext cx="14479200" cy="873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0" i="0" lang="en-US" sz="4000" u="none" cap="none" strike="noStrike">
                <a:solidFill>
                  <a:srgbClr val="00002E"/>
                </a:solidFill>
                <a:latin typeface="Nunito SemiBold"/>
                <a:ea typeface="Nunito SemiBold"/>
                <a:cs typeface="Nunito SemiBold"/>
                <a:sym typeface="Nunito SemiBold"/>
              </a:rPr>
              <a:t>Full list of Pros and Cons for Selected Interface Rationale</a:t>
            </a:r>
            <a:endParaRPr b="0" i="0" sz="4000" u="none" cap="none" strike="noStrike">
              <a:solidFill>
                <a:srgbClr val="000000"/>
              </a:solidFill>
              <a:latin typeface="Arial"/>
              <a:ea typeface="Arial"/>
              <a:cs typeface="Arial"/>
              <a:sym typeface="Arial"/>
            </a:endParaRPr>
          </a:p>
        </p:txBody>
      </p:sp>
      <p:sp>
        <p:nvSpPr>
          <p:cNvPr id="652" name="Google Shape;652;g30e8f556eec_0_104"/>
          <p:cNvSpPr txBox="1"/>
          <p:nvPr/>
        </p:nvSpPr>
        <p:spPr>
          <a:xfrm>
            <a:off x="413025" y="2009450"/>
            <a:ext cx="6500400" cy="618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US" sz="3000" u="none" cap="none" strike="noStrike">
                <a:solidFill>
                  <a:srgbClr val="000000"/>
                </a:solidFill>
                <a:latin typeface="Nunito"/>
                <a:ea typeface="Nunito"/>
                <a:cs typeface="Nunito"/>
                <a:sym typeface="Nunito"/>
              </a:rPr>
              <a:t>Pros</a:t>
            </a:r>
            <a:r>
              <a:rPr b="0" i="0" lang="en-US" sz="3000" u="none" cap="none" strike="noStrike">
                <a:solidFill>
                  <a:srgbClr val="000000"/>
                </a:solidFill>
                <a:latin typeface="Nunito"/>
                <a:ea typeface="Nunito"/>
                <a:cs typeface="Nunito"/>
                <a:sym typeface="Nunito"/>
              </a:rPr>
              <a:t>:</a:t>
            </a:r>
            <a:endParaRPr b="0" i="0" sz="3000" u="none" cap="none" strike="noStrike">
              <a:solidFill>
                <a:srgbClr val="000000"/>
              </a:solidFill>
              <a:latin typeface="Nunito"/>
              <a:ea typeface="Nunito"/>
              <a:cs typeface="Nunito"/>
              <a:sym typeface="Nunito"/>
            </a:endParaRPr>
          </a:p>
          <a:p>
            <a:pPr indent="-298450" lvl="0" marL="457200" marR="0" rtl="0" algn="l">
              <a:lnSpc>
                <a:spcPct val="115000"/>
              </a:lnSpc>
              <a:spcBef>
                <a:spcPts val="120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Convenient &amp; Accessible</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Mobile phones are something students always carry, making tutoring support accessible anytime, anywhere. This means students can easily reach out for academic help during breaks, on the go, or even in-between classes, which enhances the likelihood of frequent engagement.</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Frequent Usage</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Smartphones are used multiple times throughout the day, and this habitual usage increases the likelihood that students will see tutoring-related notifications. This frequent exposure encourages users to take action, such as booking sessions, and keeps the tutoring service top of mind.</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Broad Adoption</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Nearly all college students own a smartphone, making a mobile app the most accessible platform compared to wearables or web-only solutions. This universal accessibility ensures that </a:t>
            </a:r>
            <a:r>
              <a:rPr b="0" i="1" lang="en-US" sz="1100" u="none" cap="none" strike="noStrike">
                <a:solidFill>
                  <a:srgbClr val="000000"/>
                </a:solidFill>
                <a:latin typeface="Nunito"/>
                <a:ea typeface="Nunito"/>
                <a:cs typeface="Nunito"/>
                <a:sym typeface="Nunito"/>
              </a:rPr>
              <a:t>tutti</a:t>
            </a:r>
            <a:r>
              <a:rPr b="0" i="0" lang="en-US" sz="1100" u="none" cap="none" strike="noStrike">
                <a:solidFill>
                  <a:srgbClr val="000000"/>
                </a:solidFill>
                <a:latin typeface="Nunito"/>
                <a:ea typeface="Nunito"/>
                <a:cs typeface="Nunito"/>
                <a:sym typeface="Nunito"/>
              </a:rPr>
              <a:t> can reach its target market without requiring students to purchase new technology or adapt to unfamiliar devices.</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Internet Connectivity</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The mobile app can leverage mobile data and Wi-Fi, ensuring that students can connect with a tutor anywhere—whether on campus or at home. This connectivity also allows seamless updates, such as real-time notifications, ensuring users are always in the loop regarding session reminders or changes.</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User-Familiarity</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Most students are already comfortable navigating mobile applications, which reduces the learning curve. This familiarity means students can start using the app with little to no instruction, leading to better initial engagement and lower dropout rates during onboarding.</a:t>
            </a:r>
            <a:endParaRPr b="0" i="0" sz="1100" u="none" cap="none" strike="noStrike">
              <a:solidFill>
                <a:srgbClr val="000000"/>
              </a:solidFill>
              <a:latin typeface="Nunito"/>
              <a:ea typeface="Nunito"/>
              <a:cs typeface="Nunito"/>
              <a:sym typeface="Nunito"/>
            </a:endParaRPr>
          </a:p>
          <a:p>
            <a:pPr indent="0" lvl="0" marL="0" marR="0" rtl="0" algn="l">
              <a:lnSpc>
                <a:spcPct val="100000"/>
              </a:lnSpc>
              <a:spcBef>
                <a:spcPts val="1200"/>
              </a:spcBef>
              <a:spcAft>
                <a:spcPts val="0"/>
              </a:spcAft>
              <a:buClr>
                <a:srgbClr val="000000"/>
              </a:buClr>
              <a:buSzPts val="3200"/>
              <a:buFont typeface="Arial"/>
              <a:buNone/>
            </a:pPr>
            <a:r>
              <a:t/>
            </a:r>
            <a:endParaRPr b="0" i="0" sz="3200" u="none" cap="none" strike="noStrike">
              <a:solidFill>
                <a:srgbClr val="000000"/>
              </a:solidFill>
              <a:latin typeface="Nunito"/>
              <a:ea typeface="Nunito"/>
              <a:cs typeface="Nunito"/>
              <a:sym typeface="Nunito"/>
            </a:endParaRPr>
          </a:p>
        </p:txBody>
      </p:sp>
      <p:sp>
        <p:nvSpPr>
          <p:cNvPr id="653" name="Google Shape;653;g30e8f556eec_0_104"/>
          <p:cNvSpPr txBox="1"/>
          <p:nvPr/>
        </p:nvSpPr>
        <p:spPr>
          <a:xfrm>
            <a:off x="7625875" y="1461550"/>
            <a:ext cx="6630900" cy="761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Nunito"/>
              <a:ea typeface="Nunito"/>
              <a:cs typeface="Nunito"/>
              <a:sym typeface="Nunito"/>
            </a:endParaRPr>
          </a:p>
          <a:p>
            <a:pPr indent="0" lvl="0" marL="0" marR="0" rtl="0" algn="l">
              <a:lnSpc>
                <a:spcPct val="115000"/>
              </a:lnSpc>
              <a:spcBef>
                <a:spcPts val="1200"/>
              </a:spcBef>
              <a:spcAft>
                <a:spcPts val="0"/>
              </a:spcAft>
              <a:buClr>
                <a:srgbClr val="000000"/>
              </a:buClr>
              <a:buSzPts val="1100"/>
              <a:buFont typeface="Arial"/>
              <a:buNone/>
            </a:pPr>
            <a:r>
              <a:rPr b="1" i="0" lang="en-US" sz="3000" u="none" cap="none" strike="noStrike">
                <a:solidFill>
                  <a:srgbClr val="000000"/>
                </a:solidFill>
                <a:latin typeface="Nunito"/>
                <a:ea typeface="Nunito"/>
                <a:cs typeface="Nunito"/>
                <a:sym typeface="Nunito"/>
              </a:rPr>
              <a:t>Cons</a:t>
            </a:r>
            <a:r>
              <a:rPr b="0" i="0" lang="en-US" sz="1100" u="none" cap="none" strike="noStrike">
                <a:solidFill>
                  <a:srgbClr val="000000"/>
                </a:solidFill>
                <a:latin typeface="Nunito"/>
                <a:ea typeface="Nunito"/>
                <a:cs typeface="Nunito"/>
                <a:sym typeface="Nunito"/>
              </a:rPr>
              <a:t>:</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120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Screen Size Limitations</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The smaller screen size on mobile devices limits how much information can be displayed at one time. This is particularly challenging for showing detailed tutor profiles, in-depth session notes, or analytics about a student’s progress. It requires careful design to avoid overwhelming the user while still providing all necessary information.</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Battery Consumption</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Frequent app usage may lead to increased battery consumption, which can deter users, especially those with limited charging access throughout the day. Battery-intensive features, such as live video tutoring or location tracking, could further exacerbate this issue.</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File Upload Complexity</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Handling larger files, like assignments or detailed study materials, can be more challenging on mobile compared to desktop. Uploading documents might be cumbersome due to slower mobile processing speeds, network limitations, or the general inconvenience of navigating file structures on a smaller screen.</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Distractions and Competing Apps</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Mobile devices are filled with distractions such as social media, games, and other notifications. When students are using </a:t>
            </a:r>
            <a:r>
              <a:rPr b="0" i="1" lang="en-US" sz="1100" u="none" cap="none" strike="noStrike">
                <a:solidFill>
                  <a:srgbClr val="000000"/>
                </a:solidFill>
                <a:latin typeface="Nunito"/>
                <a:ea typeface="Nunito"/>
                <a:cs typeface="Nunito"/>
                <a:sym typeface="Nunito"/>
              </a:rPr>
              <a:t>tutti</a:t>
            </a:r>
            <a:r>
              <a:rPr b="0" i="0" lang="en-US" sz="1100" u="none" cap="none" strike="noStrike">
                <a:solidFill>
                  <a:srgbClr val="000000"/>
                </a:solidFill>
                <a:latin typeface="Nunito"/>
                <a:ea typeface="Nunito"/>
                <a:cs typeface="Nunito"/>
                <a:sym typeface="Nunito"/>
              </a:rPr>
              <a:t>, they are prone to interruptions, which could impact the effectiveness of tutoring sessions or disrupt the booking flow.</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Multiple Operating Systems</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Developing for both iOS and Android presents unique challenges. Each operating system has different design guidelines, functionalities, and restrictions. Ensuring a consistent user experience across these platforms requires additional resources in development and testing, and discrepancies could impact the user experience for one group of users.</a:t>
            </a:r>
            <a:endParaRPr b="0" i="0" sz="1100" u="none" cap="none" strike="noStrike">
              <a:solidFill>
                <a:srgbClr val="000000"/>
              </a:solidFill>
              <a:latin typeface="Nunito"/>
              <a:ea typeface="Nunito"/>
              <a:cs typeface="Nunito"/>
              <a:sym typeface="Nunito"/>
            </a:endParaRPr>
          </a:p>
          <a:p>
            <a:pPr indent="-298450" lvl="0" marL="457200" marR="0" rtl="0" algn="l">
              <a:lnSpc>
                <a:spcPct val="115000"/>
              </a:lnSpc>
              <a:spcBef>
                <a:spcPts val="0"/>
              </a:spcBef>
              <a:spcAft>
                <a:spcPts val="0"/>
              </a:spcAft>
              <a:buClr>
                <a:srgbClr val="000000"/>
              </a:buClr>
              <a:buSzPts val="1100"/>
              <a:buFont typeface="Arial"/>
              <a:buChar char="●"/>
            </a:pPr>
            <a:r>
              <a:rPr b="1" i="0" lang="en-US" sz="1100" u="none" cap="none" strike="noStrike">
                <a:solidFill>
                  <a:srgbClr val="000000"/>
                </a:solidFill>
                <a:latin typeface="Nunito"/>
                <a:ea typeface="Nunito"/>
                <a:cs typeface="Nunito"/>
                <a:sym typeface="Nunito"/>
              </a:rPr>
              <a:t>Privacy Concerns</a:t>
            </a:r>
            <a:r>
              <a:rPr b="0" i="0" lang="en-US" sz="1100" u="none" cap="none" strike="noStrike">
                <a:solidFill>
                  <a:srgbClr val="000000"/>
                </a:solidFill>
                <a:latin typeface="Nunito"/>
                <a:ea typeface="Nunito"/>
                <a:cs typeface="Nunito"/>
                <a:sym typeface="Nunito"/>
              </a:rPr>
              <a:t>:</a:t>
            </a:r>
            <a:br>
              <a:rPr b="0" i="0" lang="en-US" sz="1100" u="none" cap="none" strike="noStrike">
                <a:solidFill>
                  <a:srgbClr val="000000"/>
                </a:solidFill>
                <a:latin typeface="Nunito"/>
                <a:ea typeface="Nunito"/>
                <a:cs typeface="Nunito"/>
                <a:sym typeface="Nunito"/>
              </a:rPr>
            </a:br>
            <a:r>
              <a:rPr b="0" i="0" lang="en-US" sz="1100" u="none" cap="none" strike="noStrike">
                <a:solidFill>
                  <a:srgbClr val="000000"/>
                </a:solidFill>
                <a:latin typeface="Nunito"/>
                <a:ea typeface="Nunito"/>
                <a:cs typeface="Nunito"/>
                <a:sym typeface="Nunito"/>
              </a:rPr>
              <a:t>Mobile apps often request permissions (e.g., location, camera, storage) that can raise privacy concerns among users. Addressing these concerns through transparent data practices and securing sensitive information is essential to build trust with the user base.</a:t>
            </a:r>
            <a:endParaRPr b="0" i="0" sz="1100" u="none" cap="none" strike="noStrike">
              <a:solidFill>
                <a:srgbClr val="000000"/>
              </a:solidFill>
              <a:latin typeface="Nunito"/>
              <a:ea typeface="Nunito"/>
              <a:cs typeface="Nunito"/>
              <a:sym typeface="Nunito"/>
            </a:endParaRPr>
          </a:p>
          <a:p>
            <a:pPr indent="0" lvl="0" marL="0" marR="0" rtl="0" algn="l">
              <a:lnSpc>
                <a:spcPct val="100000"/>
              </a:lnSpc>
              <a:spcBef>
                <a:spcPts val="1200"/>
              </a:spcBef>
              <a:spcAft>
                <a:spcPts val="0"/>
              </a:spcAft>
              <a:buClr>
                <a:srgbClr val="000000"/>
              </a:buClr>
              <a:buSzPts val="1100"/>
              <a:buFont typeface="Arial"/>
              <a:buNone/>
            </a:pPr>
            <a:r>
              <a:t/>
            </a:r>
            <a:endParaRPr b="0" i="0" sz="3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Nunito"/>
              <a:ea typeface="Nunito"/>
              <a:cs typeface="Nunito"/>
              <a:sym typeface="Nunito"/>
            </a:endParaRPr>
          </a:p>
        </p:txBody>
      </p:sp>
      <p:pic>
        <p:nvPicPr>
          <p:cNvPr id="654" name="Google Shape;654;g30e8f556eec_0_104"/>
          <p:cNvPicPr preferRelativeResize="0"/>
          <p:nvPr/>
        </p:nvPicPr>
        <p:blipFill rotWithShape="1">
          <a:blip r:embed="rId3">
            <a:alphaModFix/>
          </a:blip>
          <a:srcRect b="0" l="0" r="0" t="0"/>
          <a:stretch/>
        </p:blipFill>
        <p:spPr>
          <a:xfrm>
            <a:off x="12899500" y="7721799"/>
            <a:ext cx="1730900" cy="432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g30e8f556eec_1_645"/>
          <p:cNvPicPr preferRelativeResize="0"/>
          <p:nvPr/>
        </p:nvPicPr>
        <p:blipFill rotWithShape="1">
          <a:blip r:embed="rId3">
            <a:alphaModFix/>
          </a:blip>
          <a:srcRect b="0" l="0" r="0" t="0"/>
          <a:stretch/>
        </p:blipFill>
        <p:spPr>
          <a:xfrm>
            <a:off x="12899500" y="7721799"/>
            <a:ext cx="1730900" cy="432725"/>
          </a:xfrm>
          <a:prstGeom prst="rect">
            <a:avLst/>
          </a:prstGeom>
          <a:noFill/>
          <a:ln>
            <a:noFill/>
          </a:ln>
        </p:spPr>
      </p:pic>
      <p:pic>
        <p:nvPicPr>
          <p:cNvPr id="661" name="Google Shape;661;g30e8f556eec_1_645"/>
          <p:cNvPicPr preferRelativeResize="0"/>
          <p:nvPr/>
        </p:nvPicPr>
        <p:blipFill rotWithShape="1">
          <a:blip r:embed="rId4">
            <a:alphaModFix/>
          </a:blip>
          <a:srcRect b="0" l="0" r="0" t="0"/>
          <a:stretch/>
        </p:blipFill>
        <p:spPr>
          <a:xfrm>
            <a:off x="7435350" y="960325"/>
            <a:ext cx="5835950" cy="6608603"/>
          </a:xfrm>
          <a:prstGeom prst="rect">
            <a:avLst/>
          </a:prstGeom>
          <a:noFill/>
          <a:ln>
            <a:noFill/>
          </a:ln>
        </p:spPr>
      </p:pic>
      <p:sp>
        <p:nvSpPr>
          <p:cNvPr id="662" name="Google Shape;662;g30e8f556eec_1_645"/>
          <p:cNvSpPr/>
          <p:nvPr/>
        </p:nvSpPr>
        <p:spPr>
          <a:xfrm>
            <a:off x="1701522" y="674914"/>
            <a:ext cx="3755100" cy="469200"/>
          </a:xfrm>
          <a:prstGeom prst="rect">
            <a:avLst/>
          </a:prstGeom>
          <a:noFill/>
          <a:ln>
            <a:noFill/>
          </a:ln>
        </p:spPr>
        <p:txBody>
          <a:bodyPr anchorCtr="0" anchor="t" bIns="0" lIns="0" spcFirstLastPara="1" rIns="0" wrap="square" tIns="0">
            <a:noAutofit/>
          </a:bodyPr>
          <a:lstStyle/>
          <a:p>
            <a:pPr indent="0" lvl="0" marL="0" marR="0" rtl="0" algn="l">
              <a:lnSpc>
                <a:spcPct val="123728"/>
              </a:lnSpc>
              <a:spcBef>
                <a:spcPts val="0"/>
              </a:spcBef>
              <a:spcAft>
                <a:spcPts val="0"/>
              </a:spcAft>
              <a:buClr>
                <a:srgbClr val="00002E"/>
              </a:buClr>
              <a:buSzPts val="2950"/>
              <a:buFont typeface="Nunito SemiBold"/>
              <a:buNone/>
            </a:pPr>
            <a:r>
              <a:rPr b="0" i="0" lang="en-US" sz="2950" u="none" cap="none" strike="noStrike">
                <a:solidFill>
                  <a:srgbClr val="00002E"/>
                </a:solidFill>
                <a:latin typeface="Nunito SemiBold"/>
                <a:ea typeface="Nunito SemiBold"/>
                <a:cs typeface="Nunito SemiBold"/>
                <a:sym typeface="Nunito SemiBold"/>
              </a:rPr>
              <a:t>Critical Incidents</a:t>
            </a:r>
            <a:endParaRPr b="0" i="0" sz="2950" u="none" cap="none" strike="noStrike">
              <a:solidFill>
                <a:srgbClr val="000000"/>
              </a:solidFill>
              <a:latin typeface="Arial"/>
              <a:ea typeface="Arial"/>
              <a:cs typeface="Arial"/>
              <a:sym typeface="Arial"/>
            </a:endParaRPr>
          </a:p>
        </p:txBody>
      </p:sp>
      <p:pic>
        <p:nvPicPr>
          <p:cNvPr descr="preencoded.png" id="663" name="Google Shape;663;g30e8f556eec_1_645"/>
          <p:cNvPicPr preferRelativeResize="0"/>
          <p:nvPr/>
        </p:nvPicPr>
        <p:blipFill rotWithShape="1">
          <a:blip r:embed="rId5">
            <a:alphaModFix/>
          </a:blip>
          <a:srcRect b="0" l="0" r="0" t="0"/>
          <a:stretch/>
        </p:blipFill>
        <p:spPr>
          <a:xfrm>
            <a:off x="1480638" y="1426500"/>
            <a:ext cx="4196875" cy="62953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g30e8f556eec_1_687"/>
          <p:cNvPicPr preferRelativeResize="0"/>
          <p:nvPr/>
        </p:nvPicPr>
        <p:blipFill rotWithShape="1">
          <a:blip r:embed="rId3">
            <a:alphaModFix/>
          </a:blip>
          <a:srcRect b="0" l="0" r="0" t="0"/>
          <a:stretch/>
        </p:blipFill>
        <p:spPr>
          <a:xfrm>
            <a:off x="12899500" y="7721799"/>
            <a:ext cx="1730900" cy="432725"/>
          </a:xfrm>
          <a:prstGeom prst="rect">
            <a:avLst/>
          </a:prstGeom>
          <a:noFill/>
          <a:ln>
            <a:noFill/>
          </a:ln>
        </p:spPr>
      </p:pic>
      <p:pic>
        <p:nvPicPr>
          <p:cNvPr id="670" name="Google Shape;670;g30e8f556eec_1_687"/>
          <p:cNvPicPr preferRelativeResize="0"/>
          <p:nvPr/>
        </p:nvPicPr>
        <p:blipFill rotWithShape="1">
          <a:blip r:embed="rId4">
            <a:alphaModFix/>
          </a:blip>
          <a:srcRect b="0" l="0" r="0" t="0"/>
          <a:stretch/>
        </p:blipFill>
        <p:spPr>
          <a:xfrm>
            <a:off x="1090250" y="1358943"/>
            <a:ext cx="5835949" cy="6362857"/>
          </a:xfrm>
          <a:prstGeom prst="rect">
            <a:avLst/>
          </a:prstGeom>
          <a:noFill/>
          <a:ln>
            <a:noFill/>
          </a:ln>
        </p:spPr>
      </p:pic>
      <p:pic>
        <p:nvPicPr>
          <p:cNvPr id="671" name="Google Shape;671;g30e8f556eec_1_687"/>
          <p:cNvPicPr preferRelativeResize="0"/>
          <p:nvPr/>
        </p:nvPicPr>
        <p:blipFill rotWithShape="1">
          <a:blip r:embed="rId5">
            <a:alphaModFix/>
          </a:blip>
          <a:srcRect b="0" l="0" r="0" t="0"/>
          <a:stretch/>
        </p:blipFill>
        <p:spPr>
          <a:xfrm>
            <a:off x="7270350" y="1358950"/>
            <a:ext cx="5693848" cy="6362849"/>
          </a:xfrm>
          <a:prstGeom prst="rect">
            <a:avLst/>
          </a:prstGeom>
          <a:noFill/>
          <a:ln>
            <a:noFill/>
          </a:ln>
        </p:spPr>
      </p:pic>
      <p:sp>
        <p:nvSpPr>
          <p:cNvPr id="672" name="Google Shape;672;g30e8f556eec_1_687"/>
          <p:cNvSpPr/>
          <p:nvPr/>
        </p:nvSpPr>
        <p:spPr>
          <a:xfrm>
            <a:off x="1701522" y="674914"/>
            <a:ext cx="3755100" cy="469200"/>
          </a:xfrm>
          <a:prstGeom prst="rect">
            <a:avLst/>
          </a:prstGeom>
          <a:noFill/>
          <a:ln>
            <a:noFill/>
          </a:ln>
        </p:spPr>
        <p:txBody>
          <a:bodyPr anchorCtr="0" anchor="t" bIns="0" lIns="0" spcFirstLastPara="1" rIns="0" wrap="square" tIns="0">
            <a:noAutofit/>
          </a:bodyPr>
          <a:lstStyle/>
          <a:p>
            <a:pPr indent="0" lvl="0" marL="0" marR="0" rtl="0" algn="l">
              <a:lnSpc>
                <a:spcPct val="123728"/>
              </a:lnSpc>
              <a:spcBef>
                <a:spcPts val="0"/>
              </a:spcBef>
              <a:spcAft>
                <a:spcPts val="0"/>
              </a:spcAft>
              <a:buClr>
                <a:srgbClr val="00002E"/>
              </a:buClr>
              <a:buSzPts val="2950"/>
              <a:buFont typeface="Nunito SemiBold"/>
              <a:buNone/>
            </a:pPr>
            <a:r>
              <a:rPr b="0" i="0" lang="en-US" sz="2950" u="none" cap="none" strike="noStrike">
                <a:solidFill>
                  <a:srgbClr val="00002E"/>
                </a:solidFill>
                <a:latin typeface="Nunito SemiBold"/>
                <a:ea typeface="Nunito SemiBold"/>
                <a:cs typeface="Nunito SemiBold"/>
                <a:sym typeface="Nunito SemiBold"/>
              </a:rPr>
              <a:t>Critical Incidents</a:t>
            </a:r>
            <a:endParaRPr b="0" i="0" sz="295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
          <p:cNvSpPr/>
          <p:nvPr/>
        </p:nvSpPr>
        <p:spPr>
          <a:xfrm>
            <a:off x="837725" y="1103100"/>
            <a:ext cx="111378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Identifying the Problem and Solution</a:t>
            </a:r>
            <a:endParaRPr b="1" i="0" sz="4400" u="none" cap="none" strike="noStrike">
              <a:solidFill>
                <a:srgbClr val="000000"/>
              </a:solidFill>
              <a:latin typeface="Arial"/>
              <a:ea typeface="Arial"/>
              <a:cs typeface="Arial"/>
              <a:sym typeface="Arial"/>
            </a:endParaRPr>
          </a:p>
        </p:txBody>
      </p:sp>
      <p:sp>
        <p:nvSpPr>
          <p:cNvPr id="165" name="Google Shape;165;p4"/>
          <p:cNvSpPr/>
          <p:nvPr/>
        </p:nvSpPr>
        <p:spPr>
          <a:xfrm>
            <a:off x="833911" y="2989218"/>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a:ea typeface="Nunito"/>
                <a:cs typeface="Nunito"/>
                <a:sym typeface="Nunito"/>
              </a:rPr>
              <a:t>The Problem:</a:t>
            </a:r>
            <a:endParaRPr b="1" i="0" sz="2200" u="none" cap="none" strike="noStrike">
              <a:solidFill>
                <a:srgbClr val="000000"/>
              </a:solidFill>
              <a:latin typeface="Arial"/>
              <a:ea typeface="Arial"/>
              <a:cs typeface="Arial"/>
              <a:sym typeface="Arial"/>
            </a:endParaRPr>
          </a:p>
        </p:txBody>
      </p:sp>
      <p:sp>
        <p:nvSpPr>
          <p:cNvPr id="166" name="Google Shape;166;p4"/>
          <p:cNvSpPr/>
          <p:nvPr/>
        </p:nvSpPr>
        <p:spPr>
          <a:xfrm>
            <a:off x="833912" y="3580482"/>
            <a:ext cx="6185400" cy="765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2400" u="none" cap="none" strike="noStrike">
                <a:solidFill>
                  <a:srgbClr val="00002E"/>
                </a:solidFill>
                <a:latin typeface="PT Sans"/>
                <a:ea typeface="PT Sans"/>
                <a:cs typeface="PT Sans"/>
                <a:sym typeface="PT Sans"/>
              </a:rPr>
              <a:t>Students struggle to find reliable peer tutors, leading to inconsistent and inefficient academic support experiences.</a:t>
            </a:r>
            <a:endParaRPr b="0" i="0" sz="2400" u="none" cap="none" strike="noStrike">
              <a:solidFill>
                <a:srgbClr val="000000"/>
              </a:solidFill>
              <a:latin typeface="Arial"/>
              <a:ea typeface="Arial"/>
              <a:cs typeface="Arial"/>
              <a:sym typeface="Arial"/>
            </a:endParaRPr>
          </a:p>
        </p:txBody>
      </p:sp>
      <p:sp>
        <p:nvSpPr>
          <p:cNvPr id="167" name="Google Shape;167;p4"/>
          <p:cNvSpPr/>
          <p:nvPr/>
        </p:nvSpPr>
        <p:spPr>
          <a:xfrm>
            <a:off x="7610949" y="2989218"/>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SemiBold"/>
              <a:buNone/>
            </a:pPr>
            <a:r>
              <a:rPr b="1" i="0" lang="en-US" sz="2200" u="none" cap="none" strike="noStrike">
                <a:solidFill>
                  <a:srgbClr val="00002E"/>
                </a:solidFill>
                <a:latin typeface="Nunito"/>
                <a:ea typeface="Nunito"/>
                <a:cs typeface="Nunito"/>
                <a:sym typeface="Nunito"/>
              </a:rPr>
              <a:t>Our Solution:</a:t>
            </a:r>
            <a:endParaRPr b="1" i="0" sz="2200" u="none" cap="none" strike="noStrike">
              <a:solidFill>
                <a:srgbClr val="000000"/>
              </a:solidFill>
              <a:latin typeface="Arial"/>
              <a:ea typeface="Arial"/>
              <a:cs typeface="Arial"/>
              <a:sym typeface="Arial"/>
            </a:endParaRPr>
          </a:p>
        </p:txBody>
      </p:sp>
      <p:sp>
        <p:nvSpPr>
          <p:cNvPr id="168" name="Google Shape;168;p4"/>
          <p:cNvSpPr/>
          <p:nvPr/>
        </p:nvSpPr>
        <p:spPr>
          <a:xfrm>
            <a:off x="7610949" y="3580482"/>
            <a:ext cx="6185400" cy="1149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2400" u="none" cap="none" strike="noStrike">
                <a:solidFill>
                  <a:srgbClr val="00002E"/>
                </a:solidFill>
                <a:latin typeface="PT Sans"/>
                <a:ea typeface="PT Sans"/>
                <a:cs typeface="PT Sans"/>
                <a:sym typeface="PT Sans"/>
              </a:rPr>
              <a:t>tutti offers a seamless platform connecting students for on-demand tutoring, using ai features to enhance learning </a:t>
            </a:r>
            <a:endParaRPr b="0" i="0" sz="2400" u="none" cap="none" strike="noStrike">
              <a:solidFill>
                <a:srgbClr val="000000"/>
              </a:solidFill>
              <a:latin typeface="Arial"/>
              <a:ea typeface="Arial"/>
              <a:cs typeface="Arial"/>
              <a:sym typeface="Arial"/>
            </a:endParaRPr>
          </a:p>
        </p:txBody>
      </p:sp>
      <p:cxnSp>
        <p:nvCxnSpPr>
          <p:cNvPr id="169" name="Google Shape;169;p4"/>
          <p:cNvCxnSpPr/>
          <p:nvPr/>
        </p:nvCxnSpPr>
        <p:spPr>
          <a:xfrm>
            <a:off x="7019300" y="2473425"/>
            <a:ext cx="15300" cy="4317000"/>
          </a:xfrm>
          <a:prstGeom prst="straightConnector1">
            <a:avLst/>
          </a:prstGeom>
          <a:noFill/>
          <a:ln cap="flat" cmpd="sng" w="9525">
            <a:solidFill>
              <a:schemeClr val="dk2"/>
            </a:solidFill>
            <a:prstDash val="solid"/>
            <a:round/>
            <a:headEnd len="sm" w="sm" type="none"/>
            <a:tailEnd len="sm" w="sm" type="none"/>
          </a:ln>
        </p:spPr>
      </p:cxnSp>
      <p:pic>
        <p:nvPicPr>
          <p:cNvPr id="170" name="Google Shape;170;p4"/>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pic>
        <p:nvPicPr>
          <p:cNvPr descr="problem icon" id="171" name="Google Shape;171;p4"/>
          <p:cNvPicPr preferRelativeResize="0"/>
          <p:nvPr/>
        </p:nvPicPr>
        <p:blipFill rotWithShape="1">
          <a:blip r:embed="rId4">
            <a:alphaModFix/>
          </a:blip>
          <a:srcRect b="0" l="0" r="0" t="0"/>
          <a:stretch/>
        </p:blipFill>
        <p:spPr>
          <a:xfrm>
            <a:off x="2242025" y="5754225"/>
            <a:ext cx="1905000" cy="1905000"/>
          </a:xfrm>
          <a:prstGeom prst="rect">
            <a:avLst/>
          </a:prstGeom>
          <a:noFill/>
          <a:ln>
            <a:noFill/>
          </a:ln>
        </p:spPr>
      </p:pic>
      <p:pic>
        <p:nvPicPr>
          <p:cNvPr descr="solution icon" id="172" name="Google Shape;172;p4"/>
          <p:cNvPicPr preferRelativeResize="0"/>
          <p:nvPr/>
        </p:nvPicPr>
        <p:blipFill rotWithShape="1">
          <a:blip r:embed="rId5">
            <a:alphaModFix/>
          </a:blip>
          <a:srcRect b="0" l="0" r="0" t="0"/>
          <a:stretch/>
        </p:blipFill>
        <p:spPr>
          <a:xfrm>
            <a:off x="9751150" y="5656400"/>
            <a:ext cx="1905000" cy="1905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30e8f556eec_0_149"/>
          <p:cNvSpPr/>
          <p:nvPr/>
        </p:nvSpPr>
        <p:spPr>
          <a:xfrm>
            <a:off x="567095" y="575191"/>
            <a:ext cx="3813000" cy="476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3000"/>
              <a:buFont typeface="Nunito SemiBold"/>
              <a:buNone/>
            </a:pPr>
            <a:r>
              <a:rPr b="1" i="0" lang="en-US" sz="3000" u="none" cap="none" strike="noStrike">
                <a:solidFill>
                  <a:srgbClr val="00002E"/>
                </a:solidFill>
                <a:latin typeface="Nunito"/>
                <a:ea typeface="Nunito"/>
                <a:cs typeface="Nunito"/>
                <a:sym typeface="Nunito"/>
              </a:rPr>
              <a:t>Script Outline</a:t>
            </a:r>
            <a:endParaRPr b="1" i="0" sz="3000" u="none" cap="none" strike="noStrike">
              <a:solidFill>
                <a:srgbClr val="000000"/>
              </a:solidFill>
              <a:latin typeface="Arial"/>
              <a:ea typeface="Arial"/>
              <a:cs typeface="Arial"/>
              <a:sym typeface="Arial"/>
            </a:endParaRPr>
          </a:p>
        </p:txBody>
      </p:sp>
      <p:sp>
        <p:nvSpPr>
          <p:cNvPr id="679" name="Google Shape;679;g30e8f556eec_0_149"/>
          <p:cNvSpPr/>
          <p:nvPr/>
        </p:nvSpPr>
        <p:spPr>
          <a:xfrm>
            <a:off x="798671" y="1375886"/>
            <a:ext cx="22800" cy="6278400"/>
          </a:xfrm>
          <a:prstGeom prst="roundRect">
            <a:avLst>
              <a:gd fmla="val 1063388" name="adj"/>
            </a:avLst>
          </a:prstGeom>
          <a:solidFill>
            <a:srgbClr val="000000">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30e8f556eec_0_149"/>
          <p:cNvSpPr/>
          <p:nvPr/>
        </p:nvSpPr>
        <p:spPr>
          <a:xfrm>
            <a:off x="969526" y="1729026"/>
            <a:ext cx="567000" cy="22800"/>
          </a:xfrm>
          <a:prstGeom prst="roundRect">
            <a:avLst>
              <a:gd fmla="val 1063388" name="adj"/>
            </a:avLst>
          </a:prstGeom>
          <a:solidFill>
            <a:srgbClr val="2D4D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30e8f556eec_0_149"/>
          <p:cNvSpPr/>
          <p:nvPr/>
        </p:nvSpPr>
        <p:spPr>
          <a:xfrm>
            <a:off x="627817" y="1558171"/>
            <a:ext cx="364500" cy="364500"/>
          </a:xfrm>
          <a:prstGeom prst="roundRect">
            <a:avLst>
              <a:gd fmla="val 66679" name="adj"/>
            </a:avLst>
          </a:prstGeom>
          <a:solidFill>
            <a:srgbClr val="F3F3FF"/>
          </a:solidFill>
          <a:ln cap="flat" cmpd="sng" w="15225">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30e8f556eec_0_149"/>
          <p:cNvSpPr/>
          <p:nvPr/>
        </p:nvSpPr>
        <p:spPr>
          <a:xfrm>
            <a:off x="741402" y="1626037"/>
            <a:ext cx="137400" cy="22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1800"/>
              <a:buFont typeface="Nunito SemiBold"/>
              <a:buNone/>
            </a:pPr>
            <a:r>
              <a:rPr b="0" i="0" lang="en-US" sz="1800" u="none" cap="none" strike="noStrike">
                <a:solidFill>
                  <a:srgbClr val="00002E"/>
                </a:solidFill>
                <a:latin typeface="Nunito SemiBold"/>
                <a:ea typeface="Nunito SemiBold"/>
                <a:cs typeface="Nunito SemiBold"/>
                <a:sym typeface="Nunito SemiBold"/>
              </a:rPr>
              <a:t>1</a:t>
            </a:r>
            <a:endParaRPr b="0" i="0" sz="1800" u="none" cap="none" strike="noStrike">
              <a:solidFill>
                <a:srgbClr val="000000"/>
              </a:solidFill>
              <a:latin typeface="Arial"/>
              <a:ea typeface="Arial"/>
              <a:cs typeface="Arial"/>
              <a:sym typeface="Arial"/>
            </a:endParaRPr>
          </a:p>
        </p:txBody>
      </p:sp>
      <p:sp>
        <p:nvSpPr>
          <p:cNvPr id="683" name="Google Shape;683;g30e8f556eec_0_149"/>
          <p:cNvSpPr/>
          <p:nvPr/>
        </p:nvSpPr>
        <p:spPr>
          <a:xfrm>
            <a:off x="1701403" y="1537930"/>
            <a:ext cx="1906500" cy="238200"/>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00002E"/>
              </a:buClr>
              <a:buSzPts val="1500"/>
              <a:buFont typeface="Nunito SemiBold"/>
              <a:buNone/>
            </a:pPr>
            <a:r>
              <a:rPr b="0" i="0" lang="en-US" sz="1500" u="none" cap="none" strike="noStrike">
                <a:solidFill>
                  <a:srgbClr val="00002E"/>
                </a:solidFill>
                <a:latin typeface="Nunito SemiBold"/>
                <a:ea typeface="Nunito SemiBold"/>
                <a:cs typeface="Nunito SemiBold"/>
                <a:sym typeface="Nunito SemiBold"/>
              </a:rPr>
              <a:t>Introduction</a:t>
            </a:r>
            <a:endParaRPr b="0" i="0" sz="1500" u="none" cap="none" strike="noStrike">
              <a:solidFill>
                <a:srgbClr val="000000"/>
              </a:solidFill>
              <a:latin typeface="Arial"/>
              <a:ea typeface="Arial"/>
              <a:cs typeface="Arial"/>
              <a:sym typeface="Arial"/>
            </a:endParaRPr>
          </a:p>
        </p:txBody>
      </p:sp>
      <p:sp>
        <p:nvSpPr>
          <p:cNvPr id="684" name="Google Shape;684;g30e8f556eec_0_149"/>
          <p:cNvSpPr/>
          <p:nvPr/>
        </p:nvSpPr>
        <p:spPr>
          <a:xfrm>
            <a:off x="1701403" y="1873329"/>
            <a:ext cx="12361800" cy="51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250"/>
              <a:buFont typeface="PT Sans"/>
              <a:buNone/>
            </a:pPr>
            <a:r>
              <a:rPr b="0" i="0" lang="en-US" sz="1250" u="none" cap="none" strike="noStrike">
                <a:solidFill>
                  <a:srgbClr val="00002E"/>
                </a:solidFill>
                <a:latin typeface="PT Sans"/>
                <a:ea typeface="PT Sans"/>
                <a:cs typeface="PT Sans"/>
                <a:sym typeface="PT Sans"/>
              </a:rPr>
              <a:t>"Hi, thank you for joining us today. We're going to test a low-fidelity version of our tutoring app, tutti. The goal is to see how easily you can use the app to complete common tasks, such as finding a tutor or managing a session. Feel free to ask questions as we go along."</a:t>
            </a:r>
            <a:endParaRPr b="0" i="0" sz="1250" u="none" cap="none" strike="noStrike">
              <a:solidFill>
                <a:srgbClr val="000000"/>
              </a:solidFill>
              <a:latin typeface="Arial"/>
              <a:ea typeface="Arial"/>
              <a:cs typeface="Arial"/>
              <a:sym typeface="Arial"/>
            </a:endParaRPr>
          </a:p>
        </p:txBody>
      </p:sp>
      <p:sp>
        <p:nvSpPr>
          <p:cNvPr id="685" name="Google Shape;685;g30e8f556eec_0_149"/>
          <p:cNvSpPr/>
          <p:nvPr/>
        </p:nvSpPr>
        <p:spPr>
          <a:xfrm>
            <a:off x="969526" y="3068955"/>
            <a:ext cx="567000" cy="22800"/>
          </a:xfrm>
          <a:prstGeom prst="roundRect">
            <a:avLst>
              <a:gd fmla="val 1063388" name="adj"/>
            </a:avLst>
          </a:prstGeom>
          <a:solidFill>
            <a:srgbClr val="018C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30e8f556eec_0_149"/>
          <p:cNvSpPr/>
          <p:nvPr/>
        </p:nvSpPr>
        <p:spPr>
          <a:xfrm>
            <a:off x="627817" y="2898100"/>
            <a:ext cx="364500" cy="364500"/>
          </a:xfrm>
          <a:prstGeom prst="roundRect">
            <a:avLst>
              <a:gd fmla="val 66679" name="adj"/>
            </a:avLst>
          </a:prstGeom>
          <a:solidFill>
            <a:srgbClr val="F3F3FF"/>
          </a:solidFill>
          <a:ln cap="flat" cmpd="sng" w="15225">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30e8f556eec_0_149"/>
          <p:cNvSpPr/>
          <p:nvPr/>
        </p:nvSpPr>
        <p:spPr>
          <a:xfrm>
            <a:off x="741402" y="2965966"/>
            <a:ext cx="137400" cy="22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1800"/>
              <a:buFont typeface="Nunito SemiBold"/>
              <a:buNone/>
            </a:pPr>
            <a:r>
              <a:rPr b="0" i="0" lang="en-US" sz="1800" u="none" cap="none" strike="noStrike">
                <a:solidFill>
                  <a:srgbClr val="00002E"/>
                </a:solidFill>
                <a:latin typeface="Nunito SemiBold"/>
                <a:ea typeface="Nunito SemiBold"/>
                <a:cs typeface="Nunito SemiBold"/>
                <a:sym typeface="Nunito SemiBold"/>
              </a:rPr>
              <a:t>2</a:t>
            </a:r>
            <a:endParaRPr b="0" i="0" sz="1800" u="none" cap="none" strike="noStrike">
              <a:solidFill>
                <a:srgbClr val="000000"/>
              </a:solidFill>
              <a:latin typeface="Arial"/>
              <a:ea typeface="Arial"/>
              <a:cs typeface="Arial"/>
              <a:sym typeface="Arial"/>
            </a:endParaRPr>
          </a:p>
        </p:txBody>
      </p:sp>
      <p:sp>
        <p:nvSpPr>
          <p:cNvPr id="688" name="Google Shape;688;g30e8f556eec_0_149"/>
          <p:cNvSpPr/>
          <p:nvPr/>
        </p:nvSpPr>
        <p:spPr>
          <a:xfrm>
            <a:off x="1701403" y="2877860"/>
            <a:ext cx="1906500" cy="238200"/>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00002E"/>
              </a:buClr>
              <a:buSzPts val="1500"/>
              <a:buFont typeface="Nunito SemiBold"/>
              <a:buNone/>
            </a:pPr>
            <a:r>
              <a:rPr b="0" i="0" lang="en-US" sz="1500" u="none" cap="none" strike="noStrike">
                <a:solidFill>
                  <a:srgbClr val="00002E"/>
                </a:solidFill>
                <a:latin typeface="Nunito SemiBold"/>
                <a:ea typeface="Nunito SemiBold"/>
                <a:cs typeface="Nunito SemiBold"/>
                <a:sym typeface="Nunito SemiBold"/>
              </a:rPr>
              <a:t>Scenario Setup</a:t>
            </a:r>
            <a:endParaRPr b="0" i="0" sz="1500" u="none" cap="none" strike="noStrike">
              <a:solidFill>
                <a:srgbClr val="000000"/>
              </a:solidFill>
              <a:latin typeface="Arial"/>
              <a:ea typeface="Arial"/>
              <a:cs typeface="Arial"/>
              <a:sym typeface="Arial"/>
            </a:endParaRPr>
          </a:p>
        </p:txBody>
      </p:sp>
      <p:sp>
        <p:nvSpPr>
          <p:cNvPr id="689" name="Google Shape;689;g30e8f556eec_0_149"/>
          <p:cNvSpPr/>
          <p:nvPr/>
        </p:nvSpPr>
        <p:spPr>
          <a:xfrm>
            <a:off x="1701403" y="3213259"/>
            <a:ext cx="12361800" cy="259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250"/>
              <a:buFont typeface="PT Sans"/>
              <a:buNone/>
            </a:pPr>
            <a:r>
              <a:rPr b="0" i="0" lang="en-US" sz="1250" u="none" cap="none" strike="noStrike">
                <a:solidFill>
                  <a:srgbClr val="00002E"/>
                </a:solidFill>
                <a:latin typeface="PT Sans"/>
                <a:ea typeface="PT Sans"/>
                <a:cs typeface="PT Sans"/>
                <a:sym typeface="PT Sans"/>
              </a:rPr>
              <a:t>"Imagine that you're a college student looking for some extra academic help. You've just downloaded tutti to quickly find tutors for your coursework. Let's see how you get started!"</a:t>
            </a:r>
            <a:endParaRPr b="0" i="0" sz="1250" u="none" cap="none" strike="noStrike">
              <a:solidFill>
                <a:srgbClr val="000000"/>
              </a:solidFill>
              <a:latin typeface="Arial"/>
              <a:ea typeface="Arial"/>
              <a:cs typeface="Arial"/>
              <a:sym typeface="Arial"/>
            </a:endParaRPr>
          </a:p>
        </p:txBody>
      </p:sp>
      <p:sp>
        <p:nvSpPr>
          <p:cNvPr id="690" name="Google Shape;690;g30e8f556eec_0_149"/>
          <p:cNvSpPr/>
          <p:nvPr/>
        </p:nvSpPr>
        <p:spPr>
          <a:xfrm>
            <a:off x="969526" y="4149685"/>
            <a:ext cx="567000" cy="22800"/>
          </a:xfrm>
          <a:prstGeom prst="roundRect">
            <a:avLst>
              <a:gd fmla="val 1063388" name="adj"/>
            </a:avLst>
          </a:prstGeom>
          <a:solidFill>
            <a:srgbClr val="DA33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30e8f556eec_0_149"/>
          <p:cNvSpPr/>
          <p:nvPr/>
        </p:nvSpPr>
        <p:spPr>
          <a:xfrm>
            <a:off x="627817" y="3978831"/>
            <a:ext cx="364500" cy="364500"/>
          </a:xfrm>
          <a:prstGeom prst="roundRect">
            <a:avLst>
              <a:gd fmla="val 66679" name="adj"/>
            </a:avLst>
          </a:prstGeom>
          <a:solidFill>
            <a:srgbClr val="F3F3FF"/>
          </a:solidFill>
          <a:ln cap="flat" cmpd="sng" w="15225">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30e8f556eec_0_149"/>
          <p:cNvSpPr/>
          <p:nvPr/>
        </p:nvSpPr>
        <p:spPr>
          <a:xfrm>
            <a:off x="741402" y="4046696"/>
            <a:ext cx="137400" cy="22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1800"/>
              <a:buFont typeface="Nunito SemiBold"/>
              <a:buNone/>
            </a:pPr>
            <a:r>
              <a:rPr b="0" i="0" lang="en-US" sz="1800" u="none" cap="none" strike="noStrike">
                <a:solidFill>
                  <a:srgbClr val="00002E"/>
                </a:solidFill>
                <a:latin typeface="Nunito SemiBold"/>
                <a:ea typeface="Nunito SemiBold"/>
                <a:cs typeface="Nunito SemiBold"/>
                <a:sym typeface="Nunito SemiBold"/>
              </a:rPr>
              <a:t>3</a:t>
            </a:r>
            <a:endParaRPr b="0" i="0" sz="1800" u="none" cap="none" strike="noStrike">
              <a:solidFill>
                <a:srgbClr val="000000"/>
              </a:solidFill>
              <a:latin typeface="Arial"/>
              <a:ea typeface="Arial"/>
              <a:cs typeface="Arial"/>
              <a:sym typeface="Arial"/>
            </a:endParaRPr>
          </a:p>
        </p:txBody>
      </p:sp>
      <p:sp>
        <p:nvSpPr>
          <p:cNvPr id="693" name="Google Shape;693;g30e8f556eec_0_149"/>
          <p:cNvSpPr/>
          <p:nvPr/>
        </p:nvSpPr>
        <p:spPr>
          <a:xfrm>
            <a:off x="1701403" y="3958590"/>
            <a:ext cx="1906500" cy="238200"/>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00002E"/>
              </a:buClr>
              <a:buSzPts val="1500"/>
              <a:buFont typeface="Nunito SemiBold"/>
              <a:buNone/>
            </a:pPr>
            <a:r>
              <a:rPr b="0" i="0" lang="en-US" sz="1500" u="none" cap="none" strike="noStrike">
                <a:solidFill>
                  <a:srgbClr val="00002E"/>
                </a:solidFill>
                <a:latin typeface="Nunito SemiBold"/>
                <a:ea typeface="Nunito SemiBold"/>
                <a:cs typeface="Nunito SemiBold"/>
                <a:sym typeface="Nunito SemiBold"/>
              </a:rPr>
              <a:t>Tasks</a:t>
            </a:r>
            <a:endParaRPr b="0" i="0" sz="1500" u="none" cap="none" strike="noStrike">
              <a:solidFill>
                <a:srgbClr val="000000"/>
              </a:solidFill>
              <a:latin typeface="Arial"/>
              <a:ea typeface="Arial"/>
              <a:cs typeface="Arial"/>
              <a:sym typeface="Arial"/>
            </a:endParaRPr>
          </a:p>
        </p:txBody>
      </p:sp>
      <p:sp>
        <p:nvSpPr>
          <p:cNvPr id="694" name="Google Shape;694;g30e8f556eec_0_149"/>
          <p:cNvSpPr/>
          <p:nvPr/>
        </p:nvSpPr>
        <p:spPr>
          <a:xfrm>
            <a:off x="1701403" y="4293989"/>
            <a:ext cx="12361800" cy="7776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250"/>
              <a:buFont typeface="PT Sans"/>
              <a:buNone/>
            </a:pPr>
            <a:r>
              <a:rPr b="0" i="0" lang="en-US" sz="1250" u="none" cap="none" strike="noStrike">
                <a:solidFill>
                  <a:srgbClr val="00002E"/>
                </a:solidFill>
                <a:latin typeface="PT Sans"/>
                <a:ea typeface="PT Sans"/>
                <a:cs typeface="PT Sans"/>
                <a:sym typeface="PT Sans"/>
              </a:rPr>
              <a:t>1. Profile Creation</a:t>
            </a:r>
            <a:br>
              <a:rPr b="0" i="0" lang="en-US" sz="1250" u="none" cap="none" strike="noStrike">
                <a:solidFill>
                  <a:srgbClr val="00002E"/>
                </a:solidFill>
                <a:latin typeface="PT Sans"/>
                <a:ea typeface="PT Sans"/>
                <a:cs typeface="PT Sans"/>
                <a:sym typeface="PT Sans"/>
              </a:rPr>
            </a:br>
            <a:r>
              <a:rPr b="0" i="0" lang="en-US" sz="1250" u="none" cap="none" strike="noStrike">
                <a:solidFill>
                  <a:srgbClr val="00002E"/>
                </a:solidFill>
                <a:latin typeface="PT Sans"/>
                <a:ea typeface="PT Sans"/>
                <a:cs typeface="PT Sans"/>
                <a:sym typeface="PT Sans"/>
              </a:rPr>
              <a:t>2. Request a Tutoring Session</a:t>
            </a:r>
            <a:br>
              <a:rPr b="0" i="0" lang="en-US" sz="1250" u="none" cap="none" strike="noStrike">
                <a:solidFill>
                  <a:srgbClr val="00002E"/>
                </a:solidFill>
                <a:latin typeface="PT Sans"/>
                <a:ea typeface="PT Sans"/>
                <a:cs typeface="PT Sans"/>
                <a:sym typeface="PT Sans"/>
              </a:rPr>
            </a:br>
            <a:r>
              <a:rPr b="0" i="0" lang="en-US" sz="1250" u="none" cap="none" strike="noStrike">
                <a:solidFill>
                  <a:srgbClr val="00002E"/>
                </a:solidFill>
                <a:latin typeface="PT Sans"/>
                <a:ea typeface="PT Sans"/>
                <a:cs typeface="PT Sans"/>
                <a:sym typeface="PT Sans"/>
              </a:rPr>
              <a:t>3. Recurring Session Setup</a:t>
            </a:r>
            <a:endParaRPr b="0" i="0" sz="1250" u="none" cap="none" strike="noStrike">
              <a:solidFill>
                <a:srgbClr val="000000"/>
              </a:solidFill>
              <a:latin typeface="Arial"/>
              <a:ea typeface="Arial"/>
              <a:cs typeface="Arial"/>
              <a:sym typeface="Arial"/>
            </a:endParaRPr>
          </a:p>
        </p:txBody>
      </p:sp>
      <p:sp>
        <p:nvSpPr>
          <p:cNvPr id="695" name="Google Shape;695;g30e8f556eec_0_149"/>
          <p:cNvSpPr/>
          <p:nvPr/>
        </p:nvSpPr>
        <p:spPr>
          <a:xfrm>
            <a:off x="969526" y="5748814"/>
            <a:ext cx="567000" cy="22800"/>
          </a:xfrm>
          <a:prstGeom prst="roundRect">
            <a:avLst>
              <a:gd fmla="val 1063388" name="adj"/>
            </a:avLst>
          </a:prstGeom>
          <a:solidFill>
            <a:srgbClr val="2D4D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30e8f556eec_0_149"/>
          <p:cNvSpPr/>
          <p:nvPr/>
        </p:nvSpPr>
        <p:spPr>
          <a:xfrm>
            <a:off x="627817" y="5577959"/>
            <a:ext cx="364500" cy="364500"/>
          </a:xfrm>
          <a:prstGeom prst="roundRect">
            <a:avLst>
              <a:gd fmla="val 66679" name="adj"/>
            </a:avLst>
          </a:prstGeom>
          <a:solidFill>
            <a:srgbClr val="F3F3FF"/>
          </a:solidFill>
          <a:ln cap="flat" cmpd="sng" w="15225">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30e8f556eec_0_149"/>
          <p:cNvSpPr/>
          <p:nvPr/>
        </p:nvSpPr>
        <p:spPr>
          <a:xfrm>
            <a:off x="741402" y="5645825"/>
            <a:ext cx="137400" cy="22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1800"/>
              <a:buFont typeface="Nunito SemiBold"/>
              <a:buNone/>
            </a:pPr>
            <a:r>
              <a:rPr b="0" i="0" lang="en-US" sz="1800" u="none" cap="none" strike="noStrike">
                <a:solidFill>
                  <a:srgbClr val="00002E"/>
                </a:solidFill>
                <a:latin typeface="Nunito SemiBold"/>
                <a:ea typeface="Nunito SemiBold"/>
                <a:cs typeface="Nunito SemiBold"/>
                <a:sym typeface="Nunito SemiBold"/>
              </a:rPr>
              <a:t>4</a:t>
            </a:r>
            <a:endParaRPr b="0" i="0" sz="1800" u="none" cap="none" strike="noStrike">
              <a:solidFill>
                <a:srgbClr val="000000"/>
              </a:solidFill>
              <a:latin typeface="Arial"/>
              <a:ea typeface="Arial"/>
              <a:cs typeface="Arial"/>
              <a:sym typeface="Arial"/>
            </a:endParaRPr>
          </a:p>
        </p:txBody>
      </p:sp>
      <p:sp>
        <p:nvSpPr>
          <p:cNvPr id="698" name="Google Shape;698;g30e8f556eec_0_149"/>
          <p:cNvSpPr/>
          <p:nvPr/>
        </p:nvSpPr>
        <p:spPr>
          <a:xfrm>
            <a:off x="1701403" y="5557718"/>
            <a:ext cx="1906500" cy="238200"/>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00002E"/>
              </a:buClr>
              <a:buSzPts val="1500"/>
              <a:buFont typeface="Nunito SemiBold"/>
              <a:buNone/>
            </a:pPr>
            <a:r>
              <a:rPr b="0" i="0" lang="en-US" sz="1500" u="none" cap="none" strike="noStrike">
                <a:solidFill>
                  <a:srgbClr val="00002E"/>
                </a:solidFill>
                <a:latin typeface="Nunito SemiBold"/>
                <a:ea typeface="Nunito SemiBold"/>
                <a:cs typeface="Nunito SemiBold"/>
                <a:sym typeface="Nunito SemiBold"/>
              </a:rPr>
              <a:t>Post-Task Reflection</a:t>
            </a:r>
            <a:endParaRPr b="0" i="0" sz="1500" u="none" cap="none" strike="noStrike">
              <a:solidFill>
                <a:srgbClr val="000000"/>
              </a:solidFill>
              <a:latin typeface="Arial"/>
              <a:ea typeface="Arial"/>
              <a:cs typeface="Arial"/>
              <a:sym typeface="Arial"/>
            </a:endParaRPr>
          </a:p>
        </p:txBody>
      </p:sp>
      <p:sp>
        <p:nvSpPr>
          <p:cNvPr id="699" name="Google Shape;699;g30e8f556eec_0_149"/>
          <p:cNvSpPr/>
          <p:nvPr/>
        </p:nvSpPr>
        <p:spPr>
          <a:xfrm>
            <a:off x="1701403" y="5893118"/>
            <a:ext cx="12361800" cy="51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250"/>
              <a:buFont typeface="PT Sans"/>
              <a:buNone/>
            </a:pPr>
            <a:r>
              <a:rPr b="0" i="0" lang="en-US" sz="1250" u="none" cap="none" strike="noStrike">
                <a:solidFill>
                  <a:srgbClr val="00002E"/>
                </a:solidFill>
                <a:latin typeface="PT Sans"/>
                <a:ea typeface="PT Sans"/>
                <a:cs typeface="PT Sans"/>
                <a:sym typeface="PT Sans"/>
              </a:rPr>
              <a:t>"Great! Now that we're done, could you tell me which features felt clear and intuitive, and which features you found confusing or hard to use? How likely are you to use this app in your daily routine?"</a:t>
            </a:r>
            <a:endParaRPr b="0" i="0" sz="1250" u="none" cap="none" strike="noStrike">
              <a:solidFill>
                <a:srgbClr val="000000"/>
              </a:solidFill>
              <a:latin typeface="Arial"/>
              <a:ea typeface="Arial"/>
              <a:cs typeface="Arial"/>
              <a:sym typeface="Arial"/>
            </a:endParaRPr>
          </a:p>
        </p:txBody>
      </p:sp>
      <p:sp>
        <p:nvSpPr>
          <p:cNvPr id="700" name="Google Shape;700;g30e8f556eec_0_149"/>
          <p:cNvSpPr/>
          <p:nvPr/>
        </p:nvSpPr>
        <p:spPr>
          <a:xfrm>
            <a:off x="969526" y="7088743"/>
            <a:ext cx="567000" cy="22800"/>
          </a:xfrm>
          <a:prstGeom prst="roundRect">
            <a:avLst>
              <a:gd fmla="val 1063388" name="adj"/>
            </a:avLst>
          </a:prstGeom>
          <a:solidFill>
            <a:srgbClr val="018C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30e8f556eec_0_149"/>
          <p:cNvSpPr/>
          <p:nvPr/>
        </p:nvSpPr>
        <p:spPr>
          <a:xfrm>
            <a:off x="627817" y="6917888"/>
            <a:ext cx="364500" cy="364500"/>
          </a:xfrm>
          <a:prstGeom prst="roundRect">
            <a:avLst>
              <a:gd fmla="val 66679" name="adj"/>
            </a:avLst>
          </a:prstGeom>
          <a:solidFill>
            <a:srgbClr val="F3F3FF"/>
          </a:solidFill>
          <a:ln cap="flat" cmpd="sng" w="15225">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30e8f556eec_0_149"/>
          <p:cNvSpPr/>
          <p:nvPr/>
        </p:nvSpPr>
        <p:spPr>
          <a:xfrm>
            <a:off x="741402" y="6985754"/>
            <a:ext cx="137400" cy="22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2E"/>
              </a:buClr>
              <a:buSzPts val="1800"/>
              <a:buFont typeface="Nunito SemiBold"/>
              <a:buNone/>
            </a:pPr>
            <a:r>
              <a:rPr b="0" i="0" lang="en-US" sz="1800" u="none" cap="none" strike="noStrike">
                <a:solidFill>
                  <a:srgbClr val="00002E"/>
                </a:solidFill>
                <a:latin typeface="Nunito SemiBold"/>
                <a:ea typeface="Nunito SemiBold"/>
                <a:cs typeface="Nunito SemiBold"/>
                <a:sym typeface="Nunito SemiBold"/>
              </a:rPr>
              <a:t>5</a:t>
            </a:r>
            <a:endParaRPr b="0" i="0" sz="1800" u="none" cap="none" strike="noStrike">
              <a:solidFill>
                <a:srgbClr val="000000"/>
              </a:solidFill>
              <a:latin typeface="Arial"/>
              <a:ea typeface="Arial"/>
              <a:cs typeface="Arial"/>
              <a:sym typeface="Arial"/>
            </a:endParaRPr>
          </a:p>
        </p:txBody>
      </p:sp>
      <p:sp>
        <p:nvSpPr>
          <p:cNvPr id="703" name="Google Shape;703;g30e8f556eec_0_149"/>
          <p:cNvSpPr/>
          <p:nvPr/>
        </p:nvSpPr>
        <p:spPr>
          <a:xfrm>
            <a:off x="1701403" y="6897648"/>
            <a:ext cx="1906500" cy="238200"/>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00002E"/>
              </a:buClr>
              <a:buSzPts val="1500"/>
              <a:buFont typeface="Nunito SemiBold"/>
              <a:buNone/>
            </a:pPr>
            <a:r>
              <a:rPr b="0" i="0" lang="en-US" sz="1500" u="none" cap="none" strike="noStrike">
                <a:solidFill>
                  <a:srgbClr val="00002E"/>
                </a:solidFill>
                <a:latin typeface="Nunito SemiBold"/>
                <a:ea typeface="Nunito SemiBold"/>
                <a:cs typeface="Nunito SemiBold"/>
                <a:sym typeface="Nunito SemiBold"/>
              </a:rPr>
              <a:t>Closing</a:t>
            </a:r>
            <a:endParaRPr b="0" i="0" sz="1500" u="none" cap="none" strike="noStrike">
              <a:solidFill>
                <a:srgbClr val="000000"/>
              </a:solidFill>
              <a:latin typeface="Arial"/>
              <a:ea typeface="Arial"/>
              <a:cs typeface="Arial"/>
              <a:sym typeface="Arial"/>
            </a:endParaRPr>
          </a:p>
        </p:txBody>
      </p:sp>
      <p:sp>
        <p:nvSpPr>
          <p:cNvPr id="704" name="Google Shape;704;g30e8f556eec_0_149"/>
          <p:cNvSpPr/>
          <p:nvPr/>
        </p:nvSpPr>
        <p:spPr>
          <a:xfrm>
            <a:off x="1701403" y="7233047"/>
            <a:ext cx="12361800" cy="259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250"/>
              <a:buFont typeface="PT Sans"/>
              <a:buNone/>
            </a:pPr>
            <a:r>
              <a:rPr b="0" i="0" lang="en-US" sz="1250" u="none" cap="none" strike="noStrike">
                <a:solidFill>
                  <a:srgbClr val="00002E"/>
                </a:solidFill>
                <a:latin typeface="PT Sans"/>
                <a:ea typeface="PT Sans"/>
                <a:cs typeface="PT Sans"/>
                <a:sym typeface="PT Sans"/>
              </a:rPr>
              <a:t>"Thanks again for your time and feedback today. We really appreciate your insights as they will help us make tutti better for students like you."</a:t>
            </a:r>
            <a:endParaRPr b="0" i="0" sz="1250" u="none" cap="none" strike="noStrike">
              <a:solidFill>
                <a:srgbClr val="000000"/>
              </a:solidFill>
              <a:latin typeface="Arial"/>
              <a:ea typeface="Arial"/>
              <a:cs typeface="Arial"/>
              <a:sym typeface="Arial"/>
            </a:endParaRPr>
          </a:p>
        </p:txBody>
      </p:sp>
      <p:pic>
        <p:nvPicPr>
          <p:cNvPr id="705" name="Google Shape;705;g30e8f556eec_0_149"/>
          <p:cNvPicPr preferRelativeResize="0"/>
          <p:nvPr/>
        </p:nvPicPr>
        <p:blipFill rotWithShape="1">
          <a:blip r:embed="rId3">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preencoded.png" id="178" name="Google Shape;178;p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79" name="Google Shape;179;p5"/>
          <p:cNvSpPr/>
          <p:nvPr/>
        </p:nvSpPr>
        <p:spPr>
          <a:xfrm>
            <a:off x="6324125" y="3008700"/>
            <a:ext cx="64167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SemiBold"/>
              <a:buNone/>
            </a:pPr>
            <a:r>
              <a:rPr b="1" i="0" lang="en-US" sz="4400" u="none" cap="none" strike="noStrike">
                <a:solidFill>
                  <a:srgbClr val="00002E"/>
                </a:solidFill>
                <a:latin typeface="Nunito"/>
                <a:ea typeface="Nunito"/>
                <a:cs typeface="Nunito"/>
                <a:sym typeface="Nunito"/>
              </a:rPr>
              <a:t>Sketching Exploration</a:t>
            </a:r>
            <a:endParaRPr b="1" i="0" sz="4400" u="none" cap="none" strike="noStrike">
              <a:solidFill>
                <a:srgbClr val="000000"/>
              </a:solidFill>
              <a:latin typeface="Arial"/>
              <a:ea typeface="Arial"/>
              <a:cs typeface="Arial"/>
              <a:sym typeface="Arial"/>
            </a:endParaRPr>
          </a:p>
        </p:txBody>
      </p:sp>
      <p:sp>
        <p:nvSpPr>
          <p:cNvPr id="180" name="Google Shape;180;p5"/>
          <p:cNvSpPr/>
          <p:nvPr/>
        </p:nvSpPr>
        <p:spPr>
          <a:xfrm>
            <a:off x="6324124" y="4071699"/>
            <a:ext cx="7468553"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Initial brainstorming involved exploring diverse interface possibilities, analyzing pros and cons of each to determine the most effective solution for tutti.</a:t>
            </a:r>
            <a:endParaRPr b="0" i="0" sz="1850" u="none" cap="none" strike="noStrike">
              <a:solidFill>
                <a:srgbClr val="000000"/>
              </a:solidFill>
              <a:latin typeface="Arial"/>
              <a:ea typeface="Arial"/>
              <a:cs typeface="Arial"/>
              <a:sym typeface="Arial"/>
            </a:endParaRPr>
          </a:p>
        </p:txBody>
      </p:sp>
      <p:pic>
        <p:nvPicPr>
          <p:cNvPr id="181" name="Google Shape;181;p5"/>
          <p:cNvPicPr preferRelativeResize="0"/>
          <p:nvPr/>
        </p:nvPicPr>
        <p:blipFill rotWithShape="1">
          <a:blip r:embed="rId4">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85" name="Shape 185"/>
        <p:cNvGrpSpPr/>
        <p:nvPr/>
      </p:nvGrpSpPr>
      <p:grpSpPr>
        <a:xfrm>
          <a:off x="0" y="0"/>
          <a:ext cx="0" cy="0"/>
          <a:chOff x="0" y="0"/>
          <a:chExt cx="0" cy="0"/>
        </a:xfrm>
      </p:grpSpPr>
      <p:sp>
        <p:nvSpPr>
          <p:cNvPr id="186" name="Google Shape;186;g30e8f556eec_1_0"/>
          <p:cNvSpPr txBox="1"/>
          <p:nvPr/>
        </p:nvSpPr>
        <p:spPr>
          <a:xfrm>
            <a:off x="3114863" y="1232300"/>
            <a:ext cx="8373900" cy="10674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4500"/>
              <a:buFont typeface="Arial"/>
              <a:buNone/>
            </a:pPr>
            <a:r>
              <a:rPr b="0" i="0" lang="en-US" sz="4500" u="none" cap="none" strike="noStrike">
                <a:solidFill>
                  <a:schemeClr val="dk1"/>
                </a:solidFill>
                <a:latin typeface="Nunito ExtraBold"/>
                <a:ea typeface="Nunito ExtraBold"/>
                <a:cs typeface="Nunito ExtraBold"/>
                <a:sym typeface="Nunito ExtraBold"/>
              </a:rPr>
              <a:t>Concept 1: Web Application</a:t>
            </a:r>
            <a:endParaRPr b="1" i="0" sz="4500" u="none" cap="none" strike="noStrike">
              <a:solidFill>
                <a:schemeClr val="dk1"/>
              </a:solidFill>
              <a:latin typeface="Nunito"/>
              <a:ea typeface="Nunito"/>
              <a:cs typeface="Nunito"/>
              <a:sym typeface="Nunito"/>
            </a:endParaRPr>
          </a:p>
        </p:txBody>
      </p:sp>
      <p:pic>
        <p:nvPicPr>
          <p:cNvPr id="187" name="Google Shape;187;g30e8f556eec_1_0"/>
          <p:cNvPicPr preferRelativeResize="0"/>
          <p:nvPr/>
        </p:nvPicPr>
        <p:blipFill rotWithShape="1">
          <a:blip r:embed="rId3">
            <a:alphaModFix/>
          </a:blip>
          <a:srcRect b="0" l="0" r="0" t="0"/>
          <a:stretch/>
        </p:blipFill>
        <p:spPr>
          <a:xfrm>
            <a:off x="179450" y="2888780"/>
            <a:ext cx="2741281" cy="3889074"/>
          </a:xfrm>
          <a:prstGeom prst="rect">
            <a:avLst/>
          </a:prstGeom>
          <a:noFill/>
          <a:ln>
            <a:noFill/>
          </a:ln>
        </p:spPr>
      </p:pic>
      <p:pic>
        <p:nvPicPr>
          <p:cNvPr id="188" name="Google Shape;188;g30e8f556eec_1_0"/>
          <p:cNvPicPr preferRelativeResize="0"/>
          <p:nvPr/>
        </p:nvPicPr>
        <p:blipFill rotWithShape="1">
          <a:blip r:embed="rId4">
            <a:alphaModFix/>
          </a:blip>
          <a:srcRect b="0" l="0" r="0" t="0"/>
          <a:stretch/>
        </p:blipFill>
        <p:spPr>
          <a:xfrm>
            <a:off x="11682925" y="2888745"/>
            <a:ext cx="2741281" cy="3889120"/>
          </a:xfrm>
          <a:prstGeom prst="rect">
            <a:avLst/>
          </a:prstGeom>
          <a:noFill/>
          <a:ln>
            <a:noFill/>
          </a:ln>
        </p:spPr>
      </p:pic>
      <p:pic>
        <p:nvPicPr>
          <p:cNvPr id="189" name="Google Shape;189;g30e8f556eec_1_0"/>
          <p:cNvPicPr preferRelativeResize="0"/>
          <p:nvPr/>
        </p:nvPicPr>
        <p:blipFill rotWithShape="1">
          <a:blip r:embed="rId5">
            <a:alphaModFix/>
          </a:blip>
          <a:srcRect b="0" l="0" r="0" t="0"/>
          <a:stretch/>
        </p:blipFill>
        <p:spPr>
          <a:xfrm>
            <a:off x="3100180" y="2888748"/>
            <a:ext cx="2741281" cy="3889131"/>
          </a:xfrm>
          <a:prstGeom prst="rect">
            <a:avLst/>
          </a:prstGeom>
          <a:noFill/>
          <a:ln>
            <a:noFill/>
          </a:ln>
        </p:spPr>
      </p:pic>
      <p:pic>
        <p:nvPicPr>
          <p:cNvPr id="190" name="Google Shape;190;g30e8f556eec_1_0"/>
          <p:cNvPicPr preferRelativeResize="0"/>
          <p:nvPr/>
        </p:nvPicPr>
        <p:blipFill rotWithShape="1">
          <a:blip r:embed="rId6">
            <a:alphaModFix/>
          </a:blip>
          <a:srcRect b="0" l="0" r="0" t="0"/>
          <a:stretch/>
        </p:blipFill>
        <p:spPr>
          <a:xfrm>
            <a:off x="5931175" y="2888758"/>
            <a:ext cx="2741281" cy="3889112"/>
          </a:xfrm>
          <a:prstGeom prst="rect">
            <a:avLst/>
          </a:prstGeom>
          <a:noFill/>
          <a:ln>
            <a:noFill/>
          </a:ln>
        </p:spPr>
      </p:pic>
      <p:pic>
        <p:nvPicPr>
          <p:cNvPr id="191" name="Google Shape;191;g30e8f556eec_1_0"/>
          <p:cNvPicPr preferRelativeResize="0"/>
          <p:nvPr/>
        </p:nvPicPr>
        <p:blipFill rotWithShape="1">
          <a:blip r:embed="rId7">
            <a:alphaModFix/>
          </a:blip>
          <a:srcRect b="0" l="0" r="0" t="0"/>
          <a:stretch/>
        </p:blipFill>
        <p:spPr>
          <a:xfrm>
            <a:off x="8807038" y="2888750"/>
            <a:ext cx="2741275" cy="3889126"/>
          </a:xfrm>
          <a:prstGeom prst="rect">
            <a:avLst/>
          </a:prstGeom>
          <a:noFill/>
          <a:ln>
            <a:noFill/>
          </a:ln>
        </p:spPr>
      </p:pic>
      <p:pic>
        <p:nvPicPr>
          <p:cNvPr id="192" name="Google Shape;192;g30e8f556eec_1_0"/>
          <p:cNvPicPr preferRelativeResize="0"/>
          <p:nvPr/>
        </p:nvPicPr>
        <p:blipFill rotWithShape="1">
          <a:blip r:embed="rId8">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96" name="Shape 196"/>
        <p:cNvGrpSpPr/>
        <p:nvPr/>
      </p:nvGrpSpPr>
      <p:grpSpPr>
        <a:xfrm>
          <a:off x="0" y="0"/>
          <a:ext cx="0" cy="0"/>
          <a:chOff x="0" y="0"/>
          <a:chExt cx="0" cy="0"/>
        </a:xfrm>
      </p:grpSpPr>
      <p:pic>
        <p:nvPicPr>
          <p:cNvPr id="197" name="Google Shape;197;g30e8f556eec_1_9"/>
          <p:cNvPicPr preferRelativeResize="0"/>
          <p:nvPr/>
        </p:nvPicPr>
        <p:blipFill rotWithShape="1">
          <a:blip r:embed="rId3">
            <a:alphaModFix/>
          </a:blip>
          <a:srcRect b="0" l="0" r="0" t="0"/>
          <a:stretch/>
        </p:blipFill>
        <p:spPr>
          <a:xfrm>
            <a:off x="56580" y="2608319"/>
            <a:ext cx="2769019" cy="3928478"/>
          </a:xfrm>
          <a:prstGeom prst="rect">
            <a:avLst/>
          </a:prstGeom>
          <a:noFill/>
          <a:ln>
            <a:noFill/>
          </a:ln>
        </p:spPr>
      </p:pic>
      <p:pic>
        <p:nvPicPr>
          <p:cNvPr id="198" name="Google Shape;198;g30e8f556eec_1_9"/>
          <p:cNvPicPr preferRelativeResize="0"/>
          <p:nvPr/>
        </p:nvPicPr>
        <p:blipFill rotWithShape="1">
          <a:blip r:embed="rId4">
            <a:alphaModFix/>
          </a:blip>
          <a:srcRect b="0" l="0" r="0" t="0"/>
          <a:stretch/>
        </p:blipFill>
        <p:spPr>
          <a:xfrm>
            <a:off x="11703660" y="2608339"/>
            <a:ext cx="2769019" cy="3928478"/>
          </a:xfrm>
          <a:prstGeom prst="rect">
            <a:avLst/>
          </a:prstGeom>
          <a:noFill/>
          <a:ln>
            <a:noFill/>
          </a:ln>
        </p:spPr>
      </p:pic>
      <p:pic>
        <p:nvPicPr>
          <p:cNvPr id="199" name="Google Shape;199;g30e8f556eec_1_9"/>
          <p:cNvPicPr preferRelativeResize="0"/>
          <p:nvPr/>
        </p:nvPicPr>
        <p:blipFill rotWithShape="1">
          <a:blip r:embed="rId5">
            <a:alphaModFix/>
          </a:blip>
          <a:srcRect b="0" l="0" r="0" t="0"/>
          <a:stretch/>
        </p:blipFill>
        <p:spPr>
          <a:xfrm>
            <a:off x="2890960" y="2608339"/>
            <a:ext cx="2769019" cy="3928489"/>
          </a:xfrm>
          <a:prstGeom prst="rect">
            <a:avLst/>
          </a:prstGeom>
          <a:noFill/>
          <a:ln>
            <a:noFill/>
          </a:ln>
        </p:spPr>
      </p:pic>
      <p:pic>
        <p:nvPicPr>
          <p:cNvPr id="200" name="Google Shape;200;g30e8f556eec_1_9"/>
          <p:cNvPicPr preferRelativeResize="0"/>
          <p:nvPr/>
        </p:nvPicPr>
        <p:blipFill rotWithShape="1">
          <a:blip r:embed="rId6">
            <a:alphaModFix/>
          </a:blip>
          <a:srcRect b="0" l="0" r="0" t="0"/>
          <a:stretch/>
        </p:blipFill>
        <p:spPr>
          <a:xfrm>
            <a:off x="5816430" y="2608320"/>
            <a:ext cx="2769019" cy="3928465"/>
          </a:xfrm>
          <a:prstGeom prst="rect">
            <a:avLst/>
          </a:prstGeom>
          <a:noFill/>
          <a:ln>
            <a:noFill/>
          </a:ln>
        </p:spPr>
      </p:pic>
      <p:pic>
        <p:nvPicPr>
          <p:cNvPr id="201" name="Google Shape;201;g30e8f556eec_1_9"/>
          <p:cNvPicPr preferRelativeResize="0"/>
          <p:nvPr/>
        </p:nvPicPr>
        <p:blipFill rotWithShape="1">
          <a:blip r:embed="rId7">
            <a:alphaModFix/>
          </a:blip>
          <a:srcRect b="0" l="0" r="0" t="0"/>
          <a:stretch/>
        </p:blipFill>
        <p:spPr>
          <a:xfrm>
            <a:off x="8741880" y="2608319"/>
            <a:ext cx="2769019" cy="3928489"/>
          </a:xfrm>
          <a:prstGeom prst="rect">
            <a:avLst/>
          </a:prstGeom>
          <a:noFill/>
          <a:ln>
            <a:noFill/>
          </a:ln>
        </p:spPr>
      </p:pic>
      <p:sp>
        <p:nvSpPr>
          <p:cNvPr id="202" name="Google Shape;202;g30e8f556eec_1_9"/>
          <p:cNvSpPr txBox="1"/>
          <p:nvPr/>
        </p:nvSpPr>
        <p:spPr>
          <a:xfrm>
            <a:off x="2212950" y="1278275"/>
            <a:ext cx="10204500" cy="10674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4500"/>
              <a:buFont typeface="Arial"/>
              <a:buNone/>
            </a:pPr>
            <a:r>
              <a:rPr b="0" i="0" lang="en-US" sz="4500" u="none" cap="none" strike="noStrike">
                <a:solidFill>
                  <a:schemeClr val="dk1"/>
                </a:solidFill>
                <a:latin typeface="Nunito ExtraBold"/>
                <a:ea typeface="Nunito ExtraBold"/>
                <a:cs typeface="Nunito ExtraBold"/>
                <a:sym typeface="Nunito ExtraBold"/>
              </a:rPr>
              <a:t>Concept 2: Wearable Application</a:t>
            </a:r>
            <a:endParaRPr b="1" i="0" sz="4500" u="none" cap="none" strike="noStrike">
              <a:solidFill>
                <a:schemeClr val="dk1"/>
              </a:solidFill>
              <a:latin typeface="Nunito"/>
              <a:ea typeface="Nunito"/>
              <a:cs typeface="Nunito"/>
              <a:sym typeface="Nunito"/>
            </a:endParaRPr>
          </a:p>
        </p:txBody>
      </p:sp>
      <p:pic>
        <p:nvPicPr>
          <p:cNvPr id="203" name="Google Shape;203;g30e8f556eec_1_9"/>
          <p:cNvPicPr preferRelativeResize="0"/>
          <p:nvPr/>
        </p:nvPicPr>
        <p:blipFill rotWithShape="1">
          <a:blip r:embed="rId8">
            <a:alphaModFix/>
          </a:blip>
          <a:srcRect b="0" l="0" r="0" t="0"/>
          <a:stretch/>
        </p:blipFill>
        <p:spPr>
          <a:xfrm>
            <a:off x="12649200" y="7659214"/>
            <a:ext cx="1981200" cy="495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07" name="Shape 207"/>
        <p:cNvGrpSpPr/>
        <p:nvPr/>
      </p:nvGrpSpPr>
      <p:grpSpPr>
        <a:xfrm>
          <a:off x="0" y="0"/>
          <a:ext cx="0" cy="0"/>
          <a:chOff x="0" y="0"/>
          <a:chExt cx="0" cy="0"/>
        </a:xfrm>
      </p:grpSpPr>
      <p:pic>
        <p:nvPicPr>
          <p:cNvPr id="208" name="Google Shape;208;g30e8f556eec_1_18"/>
          <p:cNvPicPr preferRelativeResize="0"/>
          <p:nvPr/>
        </p:nvPicPr>
        <p:blipFill rotWithShape="1">
          <a:blip r:embed="rId3">
            <a:alphaModFix/>
          </a:blip>
          <a:srcRect b="0" l="0" r="0" t="0"/>
          <a:stretch/>
        </p:blipFill>
        <p:spPr>
          <a:xfrm>
            <a:off x="300900" y="2549100"/>
            <a:ext cx="2593701" cy="3679747"/>
          </a:xfrm>
          <a:prstGeom prst="rect">
            <a:avLst/>
          </a:prstGeom>
          <a:noFill/>
          <a:ln>
            <a:noFill/>
          </a:ln>
        </p:spPr>
      </p:pic>
      <p:pic>
        <p:nvPicPr>
          <p:cNvPr id="209" name="Google Shape;209;g30e8f556eec_1_18"/>
          <p:cNvPicPr preferRelativeResize="0"/>
          <p:nvPr/>
        </p:nvPicPr>
        <p:blipFill rotWithShape="1">
          <a:blip r:embed="rId4">
            <a:alphaModFix/>
          </a:blip>
          <a:srcRect b="0" l="0" r="0" t="0"/>
          <a:stretch/>
        </p:blipFill>
        <p:spPr>
          <a:xfrm>
            <a:off x="3103850" y="2549080"/>
            <a:ext cx="2593701" cy="3679790"/>
          </a:xfrm>
          <a:prstGeom prst="rect">
            <a:avLst/>
          </a:prstGeom>
          <a:noFill/>
          <a:ln>
            <a:noFill/>
          </a:ln>
        </p:spPr>
      </p:pic>
      <p:pic>
        <p:nvPicPr>
          <p:cNvPr id="210" name="Google Shape;210;g30e8f556eec_1_18"/>
          <p:cNvPicPr preferRelativeResize="0"/>
          <p:nvPr/>
        </p:nvPicPr>
        <p:blipFill rotWithShape="1">
          <a:blip r:embed="rId5">
            <a:alphaModFix/>
          </a:blip>
          <a:srcRect b="0" l="0" r="0" t="0"/>
          <a:stretch/>
        </p:blipFill>
        <p:spPr>
          <a:xfrm>
            <a:off x="8752203" y="2549070"/>
            <a:ext cx="2593701" cy="3679741"/>
          </a:xfrm>
          <a:prstGeom prst="rect">
            <a:avLst/>
          </a:prstGeom>
          <a:noFill/>
          <a:ln>
            <a:noFill/>
          </a:ln>
        </p:spPr>
      </p:pic>
      <p:pic>
        <p:nvPicPr>
          <p:cNvPr id="211" name="Google Shape;211;g30e8f556eec_1_18"/>
          <p:cNvPicPr preferRelativeResize="0"/>
          <p:nvPr/>
        </p:nvPicPr>
        <p:blipFill rotWithShape="1">
          <a:blip r:embed="rId6">
            <a:alphaModFix/>
          </a:blip>
          <a:srcRect b="0" l="0" r="0" t="0"/>
          <a:stretch/>
        </p:blipFill>
        <p:spPr>
          <a:xfrm>
            <a:off x="5906800" y="2549050"/>
            <a:ext cx="2593701" cy="3679766"/>
          </a:xfrm>
          <a:prstGeom prst="rect">
            <a:avLst/>
          </a:prstGeom>
          <a:noFill/>
          <a:ln>
            <a:noFill/>
          </a:ln>
        </p:spPr>
      </p:pic>
      <p:pic>
        <p:nvPicPr>
          <p:cNvPr id="212" name="Google Shape;212;g30e8f556eec_1_18"/>
          <p:cNvPicPr preferRelativeResize="0"/>
          <p:nvPr/>
        </p:nvPicPr>
        <p:blipFill rotWithShape="1">
          <a:blip r:embed="rId7">
            <a:alphaModFix/>
          </a:blip>
          <a:srcRect b="0" l="0" r="0" t="0"/>
          <a:stretch/>
        </p:blipFill>
        <p:spPr>
          <a:xfrm>
            <a:off x="11485840" y="2549060"/>
            <a:ext cx="2593701" cy="3679749"/>
          </a:xfrm>
          <a:prstGeom prst="rect">
            <a:avLst/>
          </a:prstGeom>
          <a:noFill/>
          <a:ln>
            <a:noFill/>
          </a:ln>
        </p:spPr>
      </p:pic>
      <p:sp>
        <p:nvSpPr>
          <p:cNvPr id="213" name="Google Shape;213;g30e8f556eec_1_18"/>
          <p:cNvSpPr txBox="1"/>
          <p:nvPr/>
        </p:nvSpPr>
        <p:spPr>
          <a:xfrm>
            <a:off x="3128250" y="1125000"/>
            <a:ext cx="8373900" cy="1067400"/>
          </a:xfrm>
          <a:prstGeom prst="rect">
            <a:avLst/>
          </a:prstGeom>
          <a:noFill/>
          <a:ln>
            <a:noFill/>
          </a:ln>
        </p:spPr>
        <p:txBody>
          <a:bodyPr anchorCtr="0" anchor="t" bIns="73150" lIns="73150" spcFirstLastPara="1" rIns="73150" wrap="square" tIns="73150">
            <a:noAutofit/>
          </a:bodyPr>
          <a:lstStyle/>
          <a:p>
            <a:pPr indent="0" lvl="0" marL="0" marR="0" rtl="0" algn="ctr">
              <a:lnSpc>
                <a:spcPct val="123913"/>
              </a:lnSpc>
              <a:spcBef>
                <a:spcPts val="0"/>
              </a:spcBef>
              <a:spcAft>
                <a:spcPts val="0"/>
              </a:spcAft>
              <a:buClr>
                <a:srgbClr val="000000"/>
              </a:buClr>
              <a:buSzPts val="4500"/>
              <a:buFont typeface="Arial"/>
              <a:buNone/>
            </a:pPr>
            <a:r>
              <a:rPr b="0" i="0" lang="en-US" sz="4500" u="none" cap="none" strike="noStrike">
                <a:solidFill>
                  <a:schemeClr val="dk1"/>
                </a:solidFill>
                <a:latin typeface="Nunito ExtraBold"/>
                <a:ea typeface="Nunito ExtraBold"/>
                <a:cs typeface="Nunito ExtraBold"/>
                <a:sym typeface="Nunito ExtraBold"/>
              </a:rPr>
              <a:t>Concept 3: Mobile Application</a:t>
            </a:r>
            <a:endParaRPr b="1" i="0" sz="4500" u="none" cap="none" strike="noStrike">
              <a:solidFill>
                <a:schemeClr val="dk1"/>
              </a:solidFill>
              <a:latin typeface="Nunito"/>
              <a:ea typeface="Nunito"/>
              <a:cs typeface="Nunito"/>
              <a:sym typeface="Nunito"/>
            </a:endParaRPr>
          </a:p>
        </p:txBody>
      </p:sp>
      <p:pic>
        <p:nvPicPr>
          <p:cNvPr id="214" name="Google Shape;214;g30e8f556eec_1_18"/>
          <p:cNvPicPr preferRelativeResize="0"/>
          <p:nvPr/>
        </p:nvPicPr>
        <p:blipFill rotWithShape="1">
          <a:blip r:embed="rId8">
            <a:alphaModFix/>
          </a:blip>
          <a:srcRect b="0" l="0" r="0" t="0"/>
          <a:stretch/>
        </p:blipFill>
        <p:spPr>
          <a:xfrm>
            <a:off x="12649200" y="7659214"/>
            <a:ext cx="1981200" cy="49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2024-10-25T00:08:12Z</dcterms:created>
  <dc:creator>PptxGenJS</dc:creator>
</cp:coreProperties>
</file>